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1" r:id="rId3"/>
    <p:sldId id="282" r:id="rId4"/>
    <p:sldId id="256" r:id="rId5"/>
    <p:sldId id="275" r:id="rId6"/>
    <p:sldId id="278" r:id="rId7"/>
    <p:sldId id="279"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6" r:id="rId26"/>
    <p:sldId id="274"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0" d="100"/>
          <a:sy n="50" d="100"/>
        </p:scale>
        <p:origin x="-1872" y="-4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81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Stanza-3</a:t>
            </a:r>
            <a:endParaRPr lang="en-US" dirty="0"/>
          </a:p>
        </p:txBody>
      </p:sp>
      <p:sp>
        <p:nvSpPr>
          <p:cNvPr id="3" name="Content Placeholder 2"/>
          <p:cNvSpPr>
            <a:spLocks noGrp="1"/>
          </p:cNvSpPr>
          <p:nvPr>
            <p:ph idx="1"/>
          </p:nvPr>
        </p:nvSpPr>
        <p:spPr>
          <a:xfrm>
            <a:off x="304800" y="990600"/>
            <a:ext cx="8686800" cy="5638800"/>
          </a:xfrm>
        </p:spPr>
        <p:txBody>
          <a:bodyPr>
            <a:normAutofit/>
          </a:bodyPr>
          <a:lstStyle/>
          <a:p>
            <a:pPr algn="just">
              <a:lnSpc>
                <a:spcPct val="200000"/>
              </a:lnSpc>
            </a:pPr>
            <a:r>
              <a:rPr lang="en-US" sz="2000" dirty="0">
                <a:latin typeface="Arial" pitchFamily="34" charset="0"/>
                <a:cs typeface="Arial" pitchFamily="34" charset="0"/>
              </a:rPr>
              <a:t>In line 1 ‘they’ refers to the parents or elders and ‘them’ refers to the children or the younger generation. The elders of the Northland region tell a strange and interesting story to the younger generation.  The poet says that he doesn’t think that the story is true, but if he tells the story to the reader, maybe the reader could learn a lesson from it. The story gives an important message.</a:t>
            </a:r>
          </a:p>
          <a:p>
            <a:pPr algn="just">
              <a:lnSpc>
                <a:spcPct val="200000"/>
              </a:lnSpc>
            </a:pPr>
            <a:r>
              <a:rPr lang="en-US" sz="2000" dirty="0">
                <a:latin typeface="Arial" pitchFamily="34" charset="0"/>
                <a:cs typeface="Arial" pitchFamily="34" charset="0"/>
              </a:rPr>
              <a:t> </a:t>
            </a: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165735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FF0000"/>
                </a:solidFill>
              </a:rPr>
              <a:t>Stanza-4</a:t>
            </a:r>
            <a:endParaRPr lang="en-US" dirty="0"/>
          </a:p>
        </p:txBody>
      </p:sp>
      <p:sp>
        <p:nvSpPr>
          <p:cNvPr id="3" name="Content Placeholder 2"/>
          <p:cNvSpPr>
            <a:spLocks noGrp="1"/>
          </p:cNvSpPr>
          <p:nvPr>
            <p:ph idx="1"/>
          </p:nvPr>
        </p:nvSpPr>
        <p:spPr>
          <a:xfrm>
            <a:off x="228600" y="990600"/>
            <a:ext cx="8686800" cy="5638800"/>
          </a:xfrm>
        </p:spPr>
        <p:txBody>
          <a:bodyPr>
            <a:normAutofit/>
          </a:bodyPr>
          <a:lstStyle/>
          <a:p>
            <a:pPr algn="just">
              <a:lnSpc>
                <a:spcPct val="250000"/>
              </a:lnSpc>
            </a:pPr>
            <a:r>
              <a:rPr lang="en-US" sz="2000" i="1" dirty="0"/>
              <a:t>The story is about Saint Peter. When Saint Peter used to live in the world and went around, giving religious lectures to the people just like all saints do, then an incident happened.</a:t>
            </a:r>
            <a:endParaRPr lang="en-US" sz="2000" dirty="0"/>
          </a:p>
        </p:txBody>
      </p:sp>
    </p:spTree>
    <p:extLst>
      <p:ext uri="{BB962C8B-B14F-4D97-AF65-F5344CB8AC3E}">
        <p14:creationId xmlns:p14="http://schemas.microsoft.com/office/powerpoint/2010/main" val="3983159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Stanza-5</a:t>
            </a:r>
            <a:endParaRPr lang="en-US" dirty="0"/>
          </a:p>
        </p:txBody>
      </p:sp>
      <p:sp>
        <p:nvSpPr>
          <p:cNvPr id="3" name="Content Placeholder 2"/>
          <p:cNvSpPr>
            <a:spLocks noGrp="1"/>
          </p:cNvSpPr>
          <p:nvPr>
            <p:ph idx="1"/>
          </p:nvPr>
        </p:nvSpPr>
        <p:spPr>
          <a:xfrm>
            <a:off x="228600" y="1066800"/>
            <a:ext cx="8686800" cy="5410200"/>
          </a:xfrm>
        </p:spPr>
        <p:txBody>
          <a:bodyPr>
            <a:normAutofit/>
          </a:bodyPr>
          <a:lstStyle/>
          <a:p>
            <a:pPr algn="just">
              <a:lnSpc>
                <a:spcPct val="250000"/>
              </a:lnSpc>
            </a:pPr>
            <a:r>
              <a:rPr lang="en-US" sz="2000" i="1" dirty="0">
                <a:latin typeface="Arial" pitchFamily="34" charset="0"/>
                <a:cs typeface="Arial" pitchFamily="34" charset="0"/>
              </a:rPr>
              <a:t>When Saint Peter was moving around the world, giving religious lectures to the people, he reached the door of a cottage where a small woman was making cakes. She was baking the cakes in the fireplace.</a:t>
            </a:r>
            <a:endParaRPr lang="en-US" sz="2000" dirty="0">
              <a:latin typeface="Arial" pitchFamily="34" charset="0"/>
              <a:cs typeface="Arial" pitchFamily="34" charset="0"/>
            </a:endParaRPr>
          </a:p>
          <a:p>
            <a:pPr algn="just">
              <a:lnSpc>
                <a:spcPct val="250000"/>
              </a:lnSpc>
            </a:pPr>
            <a:endParaRPr lang="en-US" sz="2000" dirty="0">
              <a:latin typeface="Arial" pitchFamily="34" charset="0"/>
              <a:cs typeface="Arial" pitchFamily="34" charset="0"/>
            </a:endParaRPr>
          </a:p>
          <a:p>
            <a:pPr algn="just">
              <a:lnSpc>
                <a:spcPct val="25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914078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Stanza-6</a:t>
            </a:r>
            <a:endParaRPr lang="en-US" dirty="0"/>
          </a:p>
        </p:txBody>
      </p:sp>
      <p:sp>
        <p:nvSpPr>
          <p:cNvPr id="3" name="Content Placeholder 2"/>
          <p:cNvSpPr>
            <a:spLocks noGrp="1"/>
          </p:cNvSpPr>
          <p:nvPr>
            <p:ph idx="1"/>
          </p:nvPr>
        </p:nvSpPr>
        <p:spPr>
          <a:xfrm>
            <a:off x="381000" y="1066800"/>
            <a:ext cx="8534400" cy="5562600"/>
          </a:xfrm>
        </p:spPr>
        <p:txBody>
          <a:bodyPr>
            <a:normAutofit/>
          </a:bodyPr>
          <a:lstStyle/>
          <a:p>
            <a:pPr algn="just">
              <a:lnSpc>
                <a:spcPct val="200000"/>
              </a:lnSpc>
            </a:pPr>
            <a:r>
              <a:rPr lang="en-US" sz="2000" i="1" dirty="0">
                <a:latin typeface="Arial" pitchFamily="34" charset="0"/>
                <a:cs typeface="Arial" pitchFamily="34" charset="0"/>
              </a:rPr>
              <a:t>As Saint Peter had not eaten anything the entire day, he was very hungry and was feeling weak. So, he went to this woman who was baking cakes and he asked for one cake out of the many cakes that she had baked.</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777817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Stanza-7</a:t>
            </a:r>
            <a:endParaRPr lang="en-US" dirty="0"/>
          </a:p>
        </p:txBody>
      </p:sp>
      <p:sp>
        <p:nvSpPr>
          <p:cNvPr id="3" name="Content Placeholder 2"/>
          <p:cNvSpPr>
            <a:spLocks noGrp="1"/>
          </p:cNvSpPr>
          <p:nvPr>
            <p:ph idx="1"/>
          </p:nvPr>
        </p:nvSpPr>
        <p:spPr>
          <a:xfrm>
            <a:off x="228600" y="1143000"/>
            <a:ext cx="8686800" cy="5410200"/>
          </a:xfrm>
        </p:spPr>
        <p:txBody>
          <a:bodyPr>
            <a:normAutofit/>
          </a:bodyPr>
          <a:lstStyle/>
          <a:p>
            <a:pPr algn="just">
              <a:lnSpc>
                <a:spcPct val="200000"/>
              </a:lnSpc>
            </a:pPr>
            <a:r>
              <a:rPr lang="en-US" sz="2000" i="1" dirty="0">
                <a:latin typeface="Arial" pitchFamily="34" charset="0"/>
                <a:cs typeface="Arial" pitchFamily="34" charset="0"/>
              </a:rPr>
              <a:t>The woman was selfish. She did not give cake from her store. Instead, she started making a very small cake for Saint Peter. She did not want to share her things. But, when she put the cake for baking, she looked at it and thought that this cake was too big to be given to someone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84913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Stanza-8</a:t>
            </a:r>
            <a:endParaRPr lang="en-US" dirty="0"/>
          </a:p>
        </p:txBody>
      </p:sp>
      <p:sp>
        <p:nvSpPr>
          <p:cNvPr id="3" name="Content Placeholder 2"/>
          <p:cNvSpPr>
            <a:spLocks noGrp="1"/>
          </p:cNvSpPr>
          <p:nvPr>
            <p:ph idx="1"/>
          </p:nvPr>
        </p:nvSpPr>
        <p:spPr>
          <a:xfrm>
            <a:off x="228600" y="1066800"/>
            <a:ext cx="8458200" cy="5562600"/>
          </a:xfrm>
        </p:spPr>
        <p:txBody>
          <a:bodyPr>
            <a:normAutofit/>
          </a:bodyPr>
          <a:lstStyle/>
          <a:p>
            <a:pPr algn="just">
              <a:lnSpc>
                <a:spcPct val="200000"/>
              </a:lnSpc>
            </a:pPr>
            <a:r>
              <a:rPr lang="en-US" sz="2000" i="1" dirty="0">
                <a:latin typeface="Arial" pitchFamily="34" charset="0"/>
                <a:cs typeface="Arial" pitchFamily="34" charset="0"/>
              </a:rPr>
              <a:t>The little miser woman thought that the cake was too big to be given away. So, she started making another smaller cake. When she looked at that cake, she again felt that it was as big as the previous one.  Again, she was not ready to give this smaller cake to Saint Peter.</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72222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Stanza-9</a:t>
            </a:r>
            <a:endParaRPr lang="en-US" dirty="0"/>
          </a:p>
        </p:txBody>
      </p:sp>
      <p:sp>
        <p:nvSpPr>
          <p:cNvPr id="3" name="Content Placeholder 2"/>
          <p:cNvSpPr>
            <a:spLocks noGrp="1"/>
          </p:cNvSpPr>
          <p:nvPr>
            <p:ph idx="1"/>
          </p:nvPr>
        </p:nvSpPr>
        <p:spPr>
          <a:xfrm>
            <a:off x="228600" y="990600"/>
            <a:ext cx="8610600" cy="5715000"/>
          </a:xfrm>
        </p:spPr>
        <p:txBody>
          <a:bodyPr>
            <a:normAutofit/>
          </a:bodyPr>
          <a:lstStyle/>
          <a:p>
            <a:pPr algn="just">
              <a:lnSpc>
                <a:spcPct val="200000"/>
              </a:lnSpc>
            </a:pPr>
            <a:r>
              <a:rPr lang="en-US" sz="2000" dirty="0"/>
              <a:t>The third time, she took a very small amount of dough and rolled it. The poet says that she rolled and rolled to lay emphasis on the fact that she rolled the dough and made it very thin like a wafer and baked it. But she was so greedy that she couldn’t give that thin piece of bread to the saint.</a:t>
            </a:r>
            <a:endParaRPr lang="en-US" sz="2000" dirty="0"/>
          </a:p>
        </p:txBody>
      </p:sp>
    </p:spTree>
    <p:extLst>
      <p:ext uri="{BB962C8B-B14F-4D97-AF65-F5344CB8AC3E}">
        <p14:creationId xmlns:p14="http://schemas.microsoft.com/office/powerpoint/2010/main" val="2870529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Stanza-10</a:t>
            </a:r>
            <a:endParaRPr lang="en-US" dirty="0"/>
          </a:p>
        </p:txBody>
      </p:sp>
      <p:sp>
        <p:nvSpPr>
          <p:cNvPr id="3" name="Content Placeholder 2"/>
          <p:cNvSpPr>
            <a:spLocks noGrp="1"/>
          </p:cNvSpPr>
          <p:nvPr>
            <p:ph idx="1"/>
          </p:nvPr>
        </p:nvSpPr>
        <p:spPr>
          <a:xfrm>
            <a:off x="152400" y="990600"/>
            <a:ext cx="8763000" cy="5638800"/>
          </a:xfrm>
        </p:spPr>
        <p:txBody>
          <a:bodyPr>
            <a:normAutofit/>
          </a:bodyPr>
          <a:lstStyle/>
          <a:p>
            <a:pPr algn="just">
              <a:lnSpc>
                <a:spcPct val="250000"/>
              </a:lnSpc>
            </a:pPr>
            <a:r>
              <a:rPr lang="en-US" sz="2000" i="1" dirty="0">
                <a:latin typeface="Arial" pitchFamily="34" charset="0"/>
                <a:cs typeface="Arial" pitchFamily="34" charset="0"/>
              </a:rPr>
              <a:t>The woman reasoned that, when she ate the cakes, she felt that they were very small but if she had to give them to someone, she felt that they were too big to be given away. She put all the cakes on the shelf of her kitchen and she did not give any cake to Saint Peter.</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374100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Stanza-11</a:t>
            </a:r>
            <a:endParaRPr lang="en-US" dirty="0"/>
          </a:p>
        </p:txBody>
      </p:sp>
      <p:sp>
        <p:nvSpPr>
          <p:cNvPr id="3" name="Content Placeholder 2"/>
          <p:cNvSpPr>
            <a:spLocks noGrp="1"/>
          </p:cNvSpPr>
          <p:nvPr>
            <p:ph idx="1"/>
          </p:nvPr>
        </p:nvSpPr>
        <p:spPr>
          <a:xfrm>
            <a:off x="228600" y="990600"/>
            <a:ext cx="8686800" cy="5486400"/>
          </a:xfrm>
        </p:spPr>
        <p:txBody>
          <a:bodyPr>
            <a:normAutofit/>
          </a:bodyPr>
          <a:lstStyle/>
          <a:p>
            <a:pPr algn="just">
              <a:lnSpc>
                <a:spcPct val="250000"/>
              </a:lnSpc>
            </a:pPr>
            <a:r>
              <a:rPr lang="en-US" sz="2000" i="1" dirty="0">
                <a:latin typeface="Arial" pitchFamily="34" charset="0"/>
                <a:cs typeface="Arial" pitchFamily="34" charset="0"/>
              </a:rPr>
              <a:t>Saint Peter became angry. He was very hungry, he was feeling very weak and the selfish woman was not ready to give him even a small cake. This behavior of the greedy woman angered the saint.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761150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Stanza-12</a:t>
            </a:r>
            <a:endParaRPr lang="en-US" dirty="0"/>
          </a:p>
        </p:txBody>
      </p:sp>
      <p:sp>
        <p:nvSpPr>
          <p:cNvPr id="3" name="Content Placeholder 2"/>
          <p:cNvSpPr>
            <a:spLocks noGrp="1"/>
          </p:cNvSpPr>
          <p:nvPr>
            <p:ph idx="1"/>
          </p:nvPr>
        </p:nvSpPr>
        <p:spPr>
          <a:xfrm>
            <a:off x="304800" y="990600"/>
            <a:ext cx="8534400" cy="5562600"/>
          </a:xfrm>
        </p:spPr>
        <p:txBody>
          <a:bodyPr>
            <a:normAutofit/>
          </a:bodyPr>
          <a:lstStyle/>
          <a:p>
            <a:pPr algn="just">
              <a:lnSpc>
                <a:spcPct val="200000"/>
              </a:lnSpc>
            </a:pPr>
            <a:r>
              <a:rPr lang="en-US" sz="2000" dirty="0">
                <a:latin typeface="Arial" pitchFamily="34" charset="0"/>
                <a:cs typeface="Arial" pitchFamily="34" charset="0"/>
              </a:rPr>
              <a:t>Saint Peter cursed the woman and said that she was very selfish. She did not deserve to live like a human being. He added that God had given her food, shelter, fire to keep warm but she had become selfish for all the resources she had. She did not want to share them with anybody.</a:t>
            </a:r>
          </a:p>
          <a:p>
            <a:pPr algn="just">
              <a:lnSpc>
                <a:spcPct val="200000"/>
              </a:lnSpc>
            </a:pPr>
            <a:endParaRPr lang="en-US" sz="2000" dirty="0">
              <a:latin typeface="Arial" pitchFamily="34" charset="0"/>
              <a:cs typeface="Arial" pitchFamily="34" charset="0"/>
            </a:endParaRP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064994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nQAAANLCAIAAABHUJdUAAAgAElEQVR4nOyd+Vsa2bb33//s3uc8fU+f26fnvn1OutOJ6cwx0SQao9FoNM7ziPMEoqggKuCIDCKDgsosTiCgoIKAMjgFqPeH9VhPBdSkE5M+nezPDz4IVbt27ara31prr732/8MQCAQCgUBcKP/vz64AAoFAIBCfGkhcEQgEAoG4YJC4IhAIBAJxwSBxRSAQCATigkHiikAgEAjEBYPEFYFAIBCICwaJKwKBQCAQ70L4NOAnJK4IBAKBQLwLSFwRCAQCgXhHThXRs4BdkLgiEAgEAnEeSFwRCAQCgbhgkLgiEAgEAnHBIHFFIBAIBOKCQeKKQCAQCMQFg8QVgUAgEIgLBokrAoFAIBAXDBJXBAKBQCAuGCSuCAQCgUBcMEhcEQgEAoH44CBxRSAQCATiY4PEFYFAIBCICwaJKwKBQCAQFwwSVwQCgUAgLhgkrggEAoFAXDBIXBEIBAKBuGCQuCIQCAQCccEgcUUgEAgE4oJB4opAIBAIxAWDxBWBQCAQiAsGiSsCgUAgEBcMElcEAoFAIC4YJK4IBAKBQFwwSFwRCAQCgbhgkLgiEAgEAnHBIHFFIBAIBOKCQeKKQCAQCMQFg8QVgUAgEIgLBokrAoFAIBAXDBJXBAKBQCAuGCSuCAQCgUBcMJ+RuIbfgj+7jggEAoH4FEDiiiQWgUAgEBfM5yKub6+sSFwRCAQC8Z4gcUXiikAgEIgL5rMQ13O0E+krAoFAIC6cT19cQSxDodBZynrqBwQCgUAg3pnPRVzPMkmJXyLLFYFAIBAXwqcvrhhBNU/9MhQKRXyD9BWBQCAQ78PnLq7wGZzGGDJeEQgEAnERfC7iGjohWjVDoVAwGAwGg0hZEQgEAnEhfC7i+uoEopGKYdjBwYHb7T46OsKlF4krAoFAIN6Tz0hcj46Ojo+PQV8BDMO2trb0er3f78cIBi7SVwQCgUC8D5++uIJkBoPB4+NjEFf45ujoCMMws9msUqkCgQBsTPQeI31FIBAIxLvxGYkruIXxsdXj42MMw5xOp91uDwaDoKn4B6SvCAQCgXhnPkdxJY6t4tFM+K+4viJxRSAQCMS78YmLK1FBidpJjGnCMAzXVySuCAQCgXh/PiNxjVBW4gbEuTpIWREIBALxnnzi4oq9Psk1ep4rLqIRsoqUFfGJgaZxIxAfk09fXLGzc/eHCVmFsZM8Taj3QXyShM/mz64aAvEJ8lmIK3baazvxA1FWUXeD+PQ4VVMjbvs/u44IxCfF5yKuRNDLO+IzBBfU6BEQ9AggEBcOElfUsyA+C0697dH9j0B8ID5HccVO62j+7BohEB+ct7nh0eOAQFwIn6m4IhAIIuhdE4G4WJC4IhCfO7imfrgZ3n+KZr/zuwJ6w0C8P0hcEX9t3sfe+nC22vsX+zGNSFxZP9xstI9sGb/PuA+y4BEXAhJXxF+Y6D70LTvEiF1g/cELr1J00pIPXcL7yAkS1+gdP2glEZ82SFwRf1WiBfLtpSi6873AzvRCin373SO2POvo+Afi0k/Y6ybyJzbz9VM6F8RfDiSuiE+BP9qNfjhxvahi301cgVNt0HA4HAwG8Q/EXyN091MSpE/mRBB/OZC4Ij4R/lA3+iHE9WLLfDdxPTVHBG7Q41+Cyp5qpyI1QiAuBCSuiE+E/0xxvZDS3n7LU8WVuA1uvHq9XpfLdXx8jK+0GH0sJLQIxDuDxBXx6fDniit2oYN8FyKuxG2IQVs+n08oFI6MjLjdbtgYHMKnlvyeJ4JAfJ4gcUV8IvwhJfhA4kos+aLKeX9xjdgAwzCv1zs5OTk2NubxePCN8RCniJLf80QQiM8TJK6IT4T/NHF9z9IuUFwBPEgYNvN6vV6vN3wyFovcwgjExYLEFfEp8NFk4C3F+GL19R0qFo5aUQ6XW2KZ+De4W/hDvHB8aN7+onzMWv3pfG7n+58GElfEp8BH60f+QuIafn3uL7E0+Ams1fNL+DgN+84Hiji1v9ALwQcFtcN/AkhcER+Vv3oP+B8rrudUMvy6nYqdiGvET++mrO+van/0cGfte7EZMM5qwIsq/8Pxl6jk5wASV8RH5a/+5L+9llxsF/+ehUR8jigzfAYfoZJvedDw6xZq9L6h17mQRju1Yv/5N/B/fg0/E5C4Ij4qf/XH/t3k5/0Pd7GlRZQZjkrq9IcO+p6VfJuDvlHnLlxcTz3uxV79D3H/fOT7E3EOSFwRF88n/GDjp/YRzvEdOspzdiEqUIRERSvrxZ/Mm6p9TgXOUTX8mw8krmdV4G3KP2eDty/qPW+Aj38pEThIXBEXzKf9YOPn9RHO8d069LO2D4fDwROIG3wgQfpDRNThVM6aYoSdnPWphURv9g4X7pxavXH7tyzwfTaL2PidPRCIiwWJK+LCePve5y/BqZXHT+ojnOA5ffo7dMfhcDgYDEKyQ2LWiNBJeqZzyvwgp0cgwuiMlsmIDU6t5NsQUexbVu+PXog/usE5Lf82mxE3jjbf3/40ERcLElfEhRHd932gx/ttCnzPg4ZPW0v11J7u3U7wLU8hgogWjm5efLNTv48o5C077nOKOv+MiPU8tSicsyzXiA3OOm44akLO+Sfylicefb7EBjzH1o/e5dTGecsKn2WOn7V7+MRF8TZnh/hwIHFFXBjRj/pb9l/R27+xY7qwSr+pJudU7yMcPXyaLXJOZfBd3thlY2/9WnDWRSEehVgN4ofoQrAorQ2fMWIacV5nbXBqffC9os86+qTe4fSjr8VZ279lsedsc5Z34ax9w1H+//NPEPGBQOKKuDBOfdr/6ONNLOQtu78PwTnn8nFqRezHT/WInlqZs768kJrgReEVizjWOY0TXcip5/j2VYou+SyPMXGz6L3epnHCZ/PG7d/yLM4v5z3F9W3OEXHhIHFFvAtndVXnbPzGji+6zPepWzhKF8/f/u2/P3XLP1rJt+edZSDajxpdyPnuzejCo/8966qd06pnVfj8q3CqikTfhKcavtF7vXFIMrrkN25/KhEvRhFfRpvspxZ4/nvMWS3zxjojPihIXBF/jLM6kbOe4fO3j+6Azuo+iN+fXz1iadE9V/i07hi3md7tvN7YU79ze4ajeue3Ly3aHCTWED5HhDhFnEL09qdW79QvIywt/MtXr14RdznL2XvqqRE/h05bJg8vinhGEYVEHxGL0umz2vb8Zj+1WKgMnmky+qwjKhxxuOgrAqX90fvhjVsiLhwkrog/xtv3iWd1x6f2L9ElnNoHhV9fl/SsrvPVq1f4GuDw+Y3iGt0/Egs8ay+864zWmFPb7dQNzupw39hEZ12diAIj2gc+461EVLuIc8ebEb7BT5YYb4zvha+6EyJIBXH7iH3DZ0cvh15XZSxK5omHO+d74r4RFzTieoWiMi1HtCd2mgBHX9PQ64p+1klF/xQ67VUgujKhkxeUU2+ks+p2TpmIDwcSV8Qf49ROIaITx97VFXzOlqf2UGdVD7eQQq/bDedA7PqJ53LWQYkdaHSn+cYu75yfTuWNu0fUCjuthcMn4hoOh1+9enV8fAzahv9KtAVDhHcU4u5nmU2nqgheSHTNwwQjLKLO0Tp06nmdWoFTfzq/DcOE8NqIvaJl+KwjEmuOb4l/SWwW/C/xlsPegoj64F+euvHbPCyIDwoSV8QfI0ywVKIzEuDA96c+4RE90anFQtdPVDvcBg2fWFER/T5GWLI0wmAFFSH2+BGf8V2IPSwuz0dHR0TbK/S6ERZBMBiEwxH7WfxzhN4Tm4hYLPFA+JmGT8QPb9uIxsSiulp8x9Drfm+8AvibBFE18SpBo4VObFBoh6OjIzg7uEDw4dWrV0dHR4FAYH9//+Dg4PDw8Ojo6Ojo6Pj4+ODgYH9/PxAIHB4ebm1tORwOvEDiZcLPFL/0r169Ojg48Pv9u7u7u7u7e3t7fr8fysS3IUoX8eqHCJZoMBiEKuF3C35QvNGCUQsE4bdHxD0WcSef9W/E5+h7Fb/3oCbYHwR/CogHIp7O22s24gOBxBXxx4h4GQ+d9qqOy4Ddbp+ampqZmdFqtSqVam5ubnZ2dnZ2dn5+Xq1Wq1Sq+fn52dnZubm5ubk5uVwuk8kkEolEIpFKpdMnzMzMzM7OKpVKlUqlUqk0Go1arVar1RqNBspUKBQKhQJ+VSqVCoVibm5Oo9HodDrYTK/Xq9VqrVYL/y4sLCwtLel0OqiAWq3W6XR6vV6r1er1eth4dnZ2ZmYG6iOTyWZnZ2UymUgkEovFMplscnJSJBLNzMzMzc3Br2q1Gmo4Pz+Pnw5UXi6Xw1nPzc3Nz88rlUqlUgknDk0xNzc3MzMjkUhmTpDJZDKZbHp6WiaTTU1NSaVShUIBR1leXl5aWlpZWVleXl5eXl5cXNTr9TqdTqfTLS4uGo1Gk8kEvy6coFarFxYWFhcXV1ZWTCYTlADfLC8vGwwGrVYLVYLLpNfroTGhoQwGg06nm5ubE4vF0AKAUCgcHx8fGhoaGhoaHBzs7+9nsVhsNntgYGDwBPiGw+FwOBwWi9XQ0NDS0iKXy1Uq1cTEhFAo5PF44+PjcLJTU1NCoXB0dBQKZDKZDAajo6OjubmZQqF0dnZ2dXX19vbCsRgMxtDQkEAgkMlkcrlcp9MtLCwoFIrp6WniLSQUClksFo1G6+zsZLFYEolEqVTOzs5OTU1NTk7CjlqtFloY7ii4Imq1Gtp2fn5+YWEB2m1hYUGv10NLGo3GtbW1tbU18wkWi2V9fX1jY8Nut29tbW1vb9vt9vX19fX1dfjGZrPZ7fbNzU273W61Wq1W6+bmptVqtVgsm5ubsIvT6XQ6ndvb25ubm7Dl+vq6yWRaWlpaXFw0mUwbGxvb29tra2sqlWp2dha/H9xuN/4mhP/9s3uLzxokrog/zKmmasQ2YBzI5fLExMTU1NTS0tLy8nISidTQ0NDY2NjS0tLS0tLc3NzY2FhXV1dbW1tbW1tXVwe/NjU1NTY2Njc3t7W1kclkMpnc3t7e0dHR3d3NYDB6enra29upVCqTyWQymZ2dna2trRQKpaurq7OzE7pgJpM5MjLCZDIHBwdHR0fHxsYYDAb82tPTw+FwhoaG6HT6wMAAj8fjcrlDQ0OjJ7DZ7N7e3o6Ojq6uLhqNBtsLBAI+n8/hcEZHR4VCIZ/PFwqF09PTCoUChHZycnJ4eLi3t7enp6e/v394eHh4eBjkobu7u6OjA863vb2dRqMxGAwmkzkwMDAwMNDX10en0/v6+gYGBkCHhoaGhoeHR0dHx8fHuVwul8uFc6HRaDQaDao6Pj4OItTf3w+nyWKx4HDQINA+IE5kMplCoeAN2Nra2tbWxmQyWSwWlUqtra1tbGzs6Ojg8XgKhWJoaAhUsLm5mclk9vX1QYMXFRWVlpZ2d3cPDw+z2WwGg9HV1UUmk+EiUqnUvr4+JpOJ17+/v59CobS2tkKbwzl2dXXV1dXV1NRUVFSUlZXB9W1sbCSTySCiLS0tFAqloaGhoKAgPz+/srKyrKysuLi4srKSRCLBBtCSoLgNDQ1lZWVlZWWtra1kMrmmpqampqa2traqqqq8vLy0tLSkpKSoqCgnJyc9PT01NTUtLS07O7u4uLigoKC4uBjKbGxsLC8vLysrq66urqiogL1KS0urq6uLi4tTU1OzsrJKS0sLCwszMzNfvnxZXFxcXV1NIpFqamqqq6tramqqqqrgA4lEqqura2xsbGtra29vb25uhkLKy8vr6+vr6+vxm7yysrK6uppCobS1tVVVVZWdUF5eXlFRUV5eDlUqLS0tKirKzc19+fJlQUFBTU1Na2sr3E7QMiQS6fnz5/Hx8VKpFLdWT30kER8ZJK6I9yX6Scat2Pn5+czMzPHxcZPJtLa2trm56Xa7XS6Xx+PZ29vzvo7P5wO/ot/v39vbwz2Bfr8fNvD7/eBj9Pv9+/v7R0dHBwcHgUDg4OAAnJD7+/s+n8/r9e7v7+Oeyf39fZfLZbVawTLw+XzgUTw+PsZ9jPgA5OHhIZQJhwNfIvxEPDuiUxQ8isfHx16vd3d31+PxHB4egjsU9oUy9/f3I1ymh4eH+Jfga40YJw6+HvsTCAS2traMRuPOzg4UEggEcGcpHOvg4MDr9VoslpWVFb/fHwgEoEmhecHFOjMzMzY25nA4AoHA1NQUnU7ncrmjo6N2ux3DsGAw6PP5lEoln893Op0+n89isbDZ7MePH9fV1W1vbxMjxaABj4+PoU+HZjw6OvJ6vVtbW6urq+AtALNydXXVaDTCX6vVuru7e3BwAA2C/w0EAru7uwsLC7Ozsw6Hw+/3u91ut9sNd8v+/j4cHdpqf3/f6XQ6HA6Hw7G7u+s+weVyuVwusP8cDsfOzg78C/bi+vo6eKcdDsf29vbu7q7L5dre3gbL0mw2W61Wu91us9k2NzctFsvS0tLq6ioYmlB/i8WysbGxsbFhNptNJpPRaARXAVi6Wq1Wq9WCLwS8ILhnBSxjlUqlVqvhzQzcBlKplMvljo+PgzU/OTkJ7gqpVDozMzM/P6/T6QwGw/Ly8srKitlshqNbrdaNjQ2HwzE4OPjbb78xGIyjo6OzXNOIjw8SV8T7Em2/4v8aDIby8nKz2UzcGHpGYgmhswOAIw5EHEmCzh2GsiJGnuDo0GUfHh7Ozs52d3fz+fzl5WWfz4ePYhJLCxNGbfF6hl6PbDo8PLTb7eDD1Ov1ZrMZPH5msxn8hzqdzmQywSEihgBPHbGL6AojBmLxQUG8euvr6ywWSy6X2+32cxptYWGhvr5+enoa/iWKdCgUWlhYYDKZq6urGIZZLBYajQZGnkQiOT4+xjDs6OhIKpWSyWSbzeZ2u6VSKYVCefToEZPJhA2wk3gZ7PURxL29vY2NDXD4y+XyiYmJkZGRiYkJkUg0NTXF4/EmJia4XK5UKtVqtWaz2e/3RzfL0dGRSCTq6uoyGAy7u7twffGWxLc/PDxcWFiwWCxGo1Gr1e7t7UUM5UY7RfF98eFP4mdis2NREAcyI4bwz+Ispw52EjFAHOGOqGHo9XCEU0vG/zWZTJmZmQMDA0dHR9jr9zDS1z8RJK6I9wXvtYn/Aqurq42NjVtbWxHfE0dqIwTm1B4huqOJKAR7PXQThFCj0QiFQrPZvLKy0tPTQ6PRbDYbUUSJcT241YifCHS7r1698nq9MO6lVCpbW1ufPHnS2NgolUrlcjmHw+nv7+/v7+/s7AS3bVtbm8FgCBHCjqK7bLyqEaeJfxl6PV4Mfj08POTz+S0tLRKJZHp6enFxEbet8RM/OjoyGo2dnZ1Pnz5taWmx2Wx4o+F6s7u7y+VyJycnwXpmsVjV1dV8Pp/P5y8tLYVCIZfLBR5XLpc7NjY2NTXF5XIzMzNZLJbT6VxZWVlfX4cWw+vm8XgMBoNerzcYDBqNZn193eFwmEwmGAxeWloCz8H6+rpKpRIIBOB4HxoaWlpaOjg4IJ7+4eEhh8MpLi4GF/TGxgbxNsAVVKfTjY6O2mw2kUhUUlIyNTUFwk8cdDzrXsKbwufzyeVyrVZ76lUIvz5sicsqHmVNvN+iA4jCJ++C0Q9IiBAch51G6PWot4hisZNQNdjSZrOVlZWx2Wy8BU7dEfGRQeKKeHeIYhnRd0CfYrFY+vv7wUCJMHROLSfim4jSTtVj7KQXA89qOBw+ODhYX18Xi8X19fWdnZ1ra2vBYNDtdsvlcrlc7nQ6ibuDNxX3/eIHPTw83N3dNZvNc3NzDAajvLy8q6urra0tIyMjPz9fLBavrKwIBAIajUan0wUCwdjYWE9PT1VVVVVVFRiFR0dHeJuEojy9+PennhRRVsMnFq3H44HBaQiBEQgEbDabTqcbDAbc/Nre3m5oaLh9+/b9+/dJJJJQKMSDrvFDeL3ekZGR7u7u7e1tDMN0Ot3w8LDNZpPJZHQ63W63S6XS0tLS0tLSlpYWsVi8t7e3urqalpaWnJxMp9OLioqYTCb4HkKhkNvt1ul0MzMzIpFocXERHN0Oh2NxcRHsVxiflsvlEOc1MjLS3t5eVVVVWVnZ0NDQ3d09OTlpMpkCgQCcgs1ma2tro1Aok5OTTU1NY2NjFovl4OAgRAjctVqtbDZ7cXExFAqZTCYajcZkMuEdDiMEjeNK7PF41tbW5ubmVCqV1+uFzXZ3d8fHx9PS0uCS2Wy25eVlo9EYCASgrUBHidcFnxlMPARuVUcrOvHiRrxOEZ+aiF2IG0TvDv8S7xCLxZKbm8tms+FNK/pYb+SsJwvxPiBxRbw7EeJKfPjhS5vNNjo6CqYJUSOjy4koM6L86P4lYgO8rzk4ONjY2BCJRGQyeXBw0GKxwEwMDMP29/cVCsXExMTa2lqI4FuGIdLj42Or1QqBlzqdTqPRKBSKkZER8Jrm5eU1NDQ0NDSMjY0plUoulzs8PDw7O7u2tma32+12+8zMDMQr6XS6w8ND7EQg8VPGBwtx0Q2/nr4nwoiBiSigVXiBEGHk8/kcDodYLIZgnPHxcTjNUChkNBrLysoKCgrS09Pr6+t7enpmZ2cnJyfX19exE/e7w+GA6KHl5eX19fXV1dWJiQkYzGtuboYw3cnJSTqdrlKpwNNotVqzs7OfPHlCpVLT09PHx8fhdcRoNI6MjIABKhKJWCwWjClCXPTi4uI6AaVSOT09PTw8TKVSy8rKcnNzIXitqamps7NzcnLS5XL5fD4IHFtdXfX7/WKxmEajkcnkubk53Czz+/1cLpfP54MKBoPB7e3t/v7+mZkZ4gAw3CTHx8dLS0sTExOjo6O1tbWVlZXz8/Orq6tKpZJOp+fn55eUlFRWVo6MjMzMzLS2tlZUVExPT6+srGi1WplMxufzIULbbDaD+iqVys3NTXx0M8LMJYo6XMfQ6wME+F5YlL5ir79lEkuIKDN8YnxDySsrK+AWPjw8JLoT3kYpw2fwxh0RbwSJK+J9wfuI6Jf37e1tJpNpNpsPDw9xLXnjk3z+Q44LLdG2Azwez+zsrEQiGRoaEovFoKmHh4cmk2lxcXFvb29xcZHNZkOVsJMAHOjdnE7nyMgIzC3p7+/ncrkymYzL5ZLJ5P7+fpFIxOVyQWx8Pt/4+LhEIoEOzm63w0E1Go3D4SDWM2KEOHgylfbU04Tt9/f3d3Z2jEYjzKtZXl6enZ1VKBQQ40OhUFpaWoxG4+7u7tzcHJ1OHx8f12g0oAczMzOjo6NtbW1arZZOp5eUlNTU1GRnZ8fFxUml0v39fa1Wu7CwsL29PTQ0xGAwbDabUqlUq9U8Hk+pVHq93t7e3vT0dD6fb7PZZmdnYSDT5XLJ5XImkwkTohobG8HQVCgUY2NjExMTEonEaDQymcz6+nrwLW9tbeGjs8QGgRi07e1tuVzOZrNra2shRLa0tLS2thZCq8Ri8c7ODjTL5ubm6Ohoe3s7k8m0Wq0YhlmtVoiOtlgsuN4cHBxASLZSqTSbzXBNfT7f/v7+2toak8kUi8UOh4PFYiUmJhYVFVVWVmZmZmZnZ3M4HIvFAtF2Doejv78/IyOjtbV1fHx8fHy8ubk5IyOjoqKCwWCMj4/TaLS8vLympqa1tbVTBSxCZYk3AD7fFx6EMOFN8SzPMHa2OuIlw5vZ6upqdnZ2f38/hCAQn4uzSkZ8BJC4It4XvLOISDSIYZjb7W5qahocHMRTBxD9YPiO0aWdr6zEg+L/+v3++fl5cHi2tbVNT0/v7OyA/Tc/Pz86OupyufR6Pbhw+Xz+zs4O9ERHR0c6nY7L5crl8pWVFY1GI5FIwOrq6+tramqCCaxLS0uHh4der3dxcVGr1Xo8Hp/Pp9FoRkdHRSLRxsYGblpF9Jt4Vxg6SRoAxmv0afr9fqlU2tra2tXVpdFoIN5Vq9WOjIz09PQwmcypqSmov8Ph2N/fl8lkLS0tMLOTTqfX1NTk5eXV19fDSGR5eXlBQcGvv/769ddfT0xM7O3t0en0urq64eFhPp/P4/ECgcDq6irM1lWr1R6Pp7OzMzExcXl52W63z83NBQKBo6Oj1dXVxcVFj8cTDAYnJydpNJrL5VKr1e3t7Tweb3FxkclkQrDY+vo66DGcDogcPsBJtNIgKlihUBQXFz9+/PjRo0dJSUkPHz4kkUibm5uhk8QdKpWqtbVVLBaPjY0NDw97vd7R0dG8vLzp6WloQ3jXge+hGhqN5vDwUK/X9/b2jo+P0+n0mZkZn88XDocpFMrjx49xN75arQYBBkdxOBze2tpSqVQGg2FjY2Nzc9NoNEokErFYbDAYhEJhWVlZbW2tWq3e398PE6LPTn0WQPkODw/x5wKiu6FNQoQxFNz5HME5rt3w66O2JpMpLy9vcHAQL/yPuoURHwIkroj3BfqC4MkECaKT0+fztba2VlVV6XQ6DMMizNZzSjt/A+JfAEJMe3p6YEro/Py8yWSanZ11Op2Hh4dSqXR0dNTn87nd7vX1dTDL5ufnd3d3MQzb3NwUi8ULCwuHh4d+v99isdhstv39faVS2d7eLpfLBQIBl8s1Go16vX58fHxyclKhUIhEoomJCaVSabVa9/b2MMIgWYgQHgXVw6Ojw1Gu4OBJtDPstbGxIZPJaDTa2NgYLjMul2trawvkzePxDA4O0ul0SHskFoupVGp9fX1hYWFJSQmDwWhvb6fT6aAEL1++vH///r///e+JiQmv1zs1NTUwMNDU1FRSUiISiUKhkNvthpQLMzMzTqezv7+/srLS4/Hs7u4ajca9vT2r1bq4uAh+aY/HU1dXV11drdfrYboImPg8Hg8yOdhstqOjo62tLbvdvrGxAbOAYH4U6DR28sKBO6gZDEZKSsrVq1fv3bsHZuXW1lYwGJyfn5+enpZKpUwmE3SOSqUqlcqOjg46nQ6TkY6Pj/1+v8FgsFgsHo9nfX2dz+dDFDeNRqutrS0uLh4ZGfH7/dCMMEnG7/eDJh0cHIB/GEKvT73fDg8Pt7e3Z2ZmYB6w2+2G78+KyI0QyODJjC+44hC+DjALCnsAACAASURBVJlVjEYj7umJGInH9z3VqMVvKtx4XVtby83N7evrI77enffEIj4KSFwRF0A4ynKFh9/n83V0dID/DQaEiN5jfF9iORFEH4soWrg4+Xw+Mpmcn5/f3NwskUjC4fDBwYHdbl9bW1Or1eAYhL4YtNDv90Nypb29vc3NzbW1NZh6azQa5+bmtra2tra2urq6enp63G43hA5BxgmlUjk0NFRdXU2n000mEwgGsRFwwwV/zwifhHdiJz1jkAC+C7ydQDlOpxNChMxmM+5G9nq9JpPJZDLNzMz09fUtLS35fL7d3V0Oh5OVlZWdnf38+XOBQCAWi7u6ulJSUoqLiyGhQWJiIpPJhEwaOp1OJBLx+XzwsoJ12NPTIxAIfD6fwWCQyWTgvIVshVKp1GazhUIhj8ezvLzc1taWlpbW1tYG481DQ0OQ2onFYsFwpsPhgPmaExMTMpkMgo0hiZVWqzWZTFtbW06nc3193e126/V6kUg0PDwcGxv7/fffP336NDU1ValUhkIhs9nM4XB6e3v5fL7H49ne3h4eHpZIJI2Njf39/YFAYGNjw2Kx7O3tyWQytVqNYdjm5qZQKFSpVENDQ0KhUCaTDQ8Pu1wu7OStDvcchMPhra0tkUg0NDSk0+nwVx+iy+Hw8NBsNisUCiaT2d3dLZVKoSjiXUo0QPFviDc2jOjjWSRdLpdGo6mvr79z587ExMSrk5TLGEFQI8ZlibcW/IpPsMbvHIvFkpOT09XVhY/NR/iH3vm5RrwPSFwR7wuxZyG6pI6Pj30+Hwx0vXz50mQyYec+8NHKGn7dPMVeNxTwjtLv96+srIDvlEqlrq6uHh8fLy4uzs3NiUSipqYmEokkk8m8Xu+rV6+cTqdSqZTJZCqVSigUqtVqs9k8PT0NWZZGRkb4fP76+rpMJuvp6VlZWdnb2xscHORyuXNzc0tLSzCuqVAoHA4H3glCt0isFbFnxN8A4G8gEPB4PMRGIwahQAeKYRiYOJA9YGNjAwK1+Hw+TB4dHR3VaDSQaW95ebmhoaG1tbW4uHhoaEir1TIYjNLS0pcvX1ZXV0OEc2pq6o0bN4qLi+12u8lkslqt+Jio1WqtqKgYHR0Nh8OQ8gJeTTweD2RPdDqdKpWqvb29paWFRqMlJCTk5eVBBYRCIeRAEAqFFAqFw+FMT09zOBwYgVar1RKJRKVSLS4uLi0taTSa+fn5+fn5sbGx/v5+mUzW398vEAiYTGZiYuJ3331369at9PR0FosFblKn0zk9PS2Xy41Go06nY7PZPB6voaGhvb19d3dXr9ePjIzAlZqfnw8GgzqdDkpjMBh7e3sQ7x0mDM/j96fRaKTRaP39/Wtra3t7e5BEYnV1VS6Xm0wm2Eaj0cApk8lkrVYLuhUteEQixjtxLXS73U6nc21trb+/v6GhISEh4ebNmzMzM8HXFwUCN/LBwQF4d4lFwU0CRjDkDyG+xdrt9ry8PFxcie53pK9/IkhcEe9LhBzifQ2GYcFg0GQyNTQ03L17l8vlEnUx2hEXrakRP0X8C12wy+WamZlRq9VOp9NqtULWG6vVKhKJ2Gy2SCQSiURKpRJS6bpcrv39fZFIxGQyYS7mzMzM8PAwhUJpb2+XyWSQvtVsNg8PDw8MDDgcjpWVlY6ODq1Wq9Fo2Gy2Uqnc29vDzVCiDQF1w33CHo/HZDK5XK61tTUw6RwOB0Q/TUxMQMwORjDEcSOY+BoxMzMDyfP6+/vlcvnm5ubOzs7i4iKkGJTJZDweb3JycmJiYnBwsLa2lkql2mw2LpcLifdqa2sLCwvv379/48aN7777Lj8/3+fzwVDx6uoqHNHpdJaXl3O5XIfDAbkddDodg8FobGwcHh6enJysr68vKyvr6elhs9kUCuXhw4dUKhVSME5NTalUKolEMjIyQqVSm5ub+Xy+0WiENFUgHpCICnI5QbastbU1qVTKYDDIZHJPTw/Mbnr06NG1a9fi4+NLSkrAMxwKhRwOh0wmY7FYcJnodHpPT09ra+vOzo7H4xkeHu7r6xseHp6ent7b2xsZGamsrExNTe3v7yeGU+G3ZfgkyI5Go8FY9cLCAji3e3t7YaqVUqmEevJ4vKSkpKdPn05MTOBzyeAyQeHEiVvE8CL8soIf2Gw2d3V1lZSUQDrPoaGhp0+f5uTkwPzd0EmqL6gqNBfedMRiQVzhV3zWGRxrZ2enuLi4r68PLmjECyjS1z8LJK6I9yJCTTHCHHYMw/b29hQKBZ/Pj4+PLy0t9Xg8+I64gwsv55xegKi4eF+JYVggEBgbG+PxeB6Px+12m0wmrVa7sbHhdDphzJXNZoPu+ny+nZ2dhYUFSNTudDrBUPD5fDBMazAYYLDQ5/Pp9XoqlVpVVQWxS3Nzc0KhkEwmT05OwoTL8EkGxIjJrHiF9/f3+Xw+iUQaGhricrl1dXVkMhnSyk9NTUGqeofDgY/GHR4eQrIFl8vl9XoDgQD0pyKRiMFgCIXCrq6u6urqxcVFOFAgENDpdBASnJeX19fXRyaTYcqQQqGwWCzDw8MdHR1tbW2PHj365ptv7ty58/vvv1dXV5vNZpfLZTQaBQIBTAwNBAITExM9PT3Z2dnx8fE5OTkvXrxITU2NjY3NzMxMTEz8/vvvHz9+LJPJwJbNy8srLi7u6emBKaoLCwsqlQrGYiFbMpPJlEqlq6ur6+vrkIbeZrMZjUaQTOxklpHZbOZyudXV1ZmZmYWFhc+ePbtx48avv/4aGxs7OztrtVptNtvu7u7Y2FhjY+Py8rJcLm9qahoZGamtrV1aWsIwzG63U6nUxsZGuVy+vLycm5v74MGD5ORkPp+Pj2QTb6pgMOh0OicmJiorK5lM5ujoKCTTmJ2dNRqNLpcLPAFGo1GhUJBIpMePH1dVVZnNZniTC4VCR0dHYrF4bm4OHz8memuIr1lwe29ubvb09OTl5cHIiMfj4fP5MTEx3d3d8H4Glig+mxbEGxQUkmIen4DbwXDXwVwg2Mvj8ZSXl0MSCdxmDZ2MbSN9/bNA4op4d3CdO9UhhmHY7u6uRCJZWFhISUm5efPmxMTE1tYWJInd39/f2NjAQ4GgQLx7Ot9+hQ/BYFCtVvf29s7NzYG5abfbwdMLojU9PT0wMLC2tgY5Yzc2Nra2tmCdGbfbDeOvMJA5NTUFM1ZNJhNkUSCRSGVlZXK5XCwWczgcGo2m0Wj29/ex11dnizhx3Gzd3t4eGxujUChUKrWrqwumxAwODi4tLZlMpvn5eYghMhqNkJR4ZWWlra2trq4Okv5rNBroviHRrsFgWFpagoBeYvsbjcaGhobKyko6nd7Z2Zmbm5ubm9vc3KzX61ksVnl5eWFh4eXLl7/66qu4uLjY2NgnT54UFRWNjY3t7u4KhcL5+XkMwywWC5VKffDgwa1bt54/f/748ePff/89ISEhNTU1JSXl0aNHv/7665MnT+rr67u6ukZHRxsbG+Pj44uKisCpC+vYdHd3z8zM7O7uTk1NPXjw4N69ewMDA7DCj0QiEQgEVCp1cHAQ/OF2u12lUnG53Kamptzc3PT09MTExFu3bt24cePq1au//fbbwMCAXq+fmJgwGAwzMzNisTgQCDgcDlgbIC8vTyKRwA22vLzc2toKnmeYtDo6Orqzs0O8lzAMOzo6cjgcMBzb3t7e3t6+urq6t7cHLzF4e3q9Xpj/2tHRUVdXh0/ZgtJgnnRycjKFQoE7Ab/biePrEGoAiT4gXBnmJvn9fogI++c//9nX1/fqZNk+YgpPj8ejVCohSSee2wRUFh+kx/3DuJTu7OyUlJRwOBz8GwyL9Cchcf34IHFFvBfRlive3WAYtrOzw+PxrFZrVVXV5cuXk5KS+vv7YQGZubk5qVS6vb0dioq6PCtOEjvRWjic1+sVCoUKhQLmg+7t7cHElY2NDZfLZTAYIH+ey+UKBoNer1etVoMb02QyQUjw2tqayWSCdE40Gk0sFiuVShhKZDAYHA6HyWTCQi6zs7NE1cfFFbxzRK212WwrKysQ/jM/P9/f39/a2kqj0To6Othstkwmg1zzKpUKglchHfzk5CSLxWpra4N1b+bm5vb29qBt3W732tqaXq+HtO+bm5tEPXC5XDCdRiwWs1isjo4O0NqBgYH8/PyEhIQ7d+48ffq0vLw8Li7u73//+48//tjX12cwGOrq6hgMxvLyMp1Oz8nJiY2NLSwsbG5ufvnyZWJi4pMnT5KTkx88ePDo0aOMjIy0tLRHjx49fPgwKSmptLQ0OTn52bNnsKTP+Pi4UqmEMFq9Xl9cXHz37t3c3Nz+/n5Y3A2GY58/f15fXw+5l8fGxlpbW3Nycu7cufPs2bPCwsKYmJh//OMfP/300+XLl//9739TKBSYqDM4OAhZO4LBoNvtViqVIpEoNze3u7sb5s9YLJa2tjYOhwNr+en1eqfTCbfH3t7e8vIyLPMgl8vb29sbGhrodDqLxRKJRLDZ8fExREtBJn2hUMjhcBgMxsDAwNzcnNfrhZFvWEJAJBK9fPnyl19+odPp+BsVhmGbm5sajcbv98O/r169mp2dJZFIsAzU4uIiBIhBppGsrKwvvviivLwcbkvwfOAOZ7lcnp+fD3krgycr+IJpSzSOgycpjsHk3djYyMvLo9PpBwcHEQqK9PVPBIkr4r2Ifm6JYmM2m7u7uyHdfEZGxsuXL5ubm7OzsxMSErq7u6emprxeLz5siRHcWadarnj50L9YLBa1Wr2zs7O6urqzs2O1WgcHB6VS6fr6ulAoZDKZPB5vbm4O1iJVKBRyuRxyFMAiJwaDYW1tbXt722q1QtLg6upqGo3G5XI1Go1AIGCxWIODg7BMm9PpJJ4sdjJaBt45vP6hUEgqlXZ1de3v74MVu729LZFIJiYmoDSRSATvEyaTaWVlxeVygStbKpVC1M/s7CzIv9lsXltbA9EKh8MWi4VOp5NIJJFIBNMlPR7P1tbWzs6OXq9ns9kwBKvX68VicVVVFYlEam1tLSsrq6ioqKura2pqio2N/a//+q+EhAQOh0MikRITE3NycoqLi58/f56cnPzo0aO0tLSMjIyioqLi4uKEhISHDx+mp6eDZQm/JiUlXb16NTk5ubKyMi0trbq6emRkZGNjAxRCr9fD0mk8Hk8qlUKV+vr6KBRKcXFxXl4ek8lUKBQCgaCkpOTOnTsg50ql0mQy5eTkfPvtt5cuXfr9998vXbqUm5u7tbV1eHg4NzfX2NgoFotfvXql0WhgInJ3dzedTvd4PK9evVIqlSQSiUQiKRQKuD3gzeP4+Fij0YyMjKysrIyOjpLJ5Kqqqvr6+omJCalUCi8r09PTkMCyrq6uqqpqYGDAYDDYbDZY9wYGVldXV2GROC6XW15e/uzZs7S0tLm5OfxWhCF8sONVKpXf73c6nXQ6vbm5uaOjQyKRwPjo2toavAhyudy4uLjExESj0Qi3EC6uMGxcUFBQUlKiUqnw+x+C8OHGw2e7vSIsF2+xWLKzs7u6ugKBAK7B0Y8n0tePDBJXxIVBHHyCZ9hqtdLpdIfDMTs7y+PxBAJBYWHh7du3y8rKaDSaUCiEjLK4UYgL7fljRfANZD8AX67f719YWKBQKKOjo2q1ms/n63Q6GB/d3NzkcDgtLS1cLletVkOvKhaLIe2RyWRaWlqan5/ncDi5ubnx8fFtbW0SiYRMJhcUFEAqH4FAgAsqVIA4iwYnFAr5/f6+vr7i4mKLxYKdxLxAFwxHUSqVeCJ7jUZjtVoPDw+tVqtQKJRKpT6fD7Lg7uzsrKysQOYEjUajVCoHBweLioq6urpgJTI6nZ6bm5uSkgILlDY3Nw8MDAwNDcGCM83NzVlZWa2treXl5dXV1QUFBc+fP7906dJXX31VWlpKpVJfvHhx8+bNn3766dKlS7/99tuzZ88KCgqePXuWkZGRnZ2dl5f35MmThISElJQUcBffu3fv/v379+7dS0lJgSk3kNRic3MTGmR3dxdS/8NSAT6fb2VlZWJioqKi4vHjx9XV1X19fQwGA9apzcjIuHLlSk5ODpvNhtXiKisrL126dPny5ZiYmJ9++unmzZt8Pv/4+Hh7e3twcFAoFJpMpvHxcR6PByu0Q0zv1tYWzOWdnJwEPyrMIFpZWeHxeN3d3TAHt6GhYWBgYGRkhE6nC4XCubk5q9Wq1Wo5HA4MiN67d6+ysnJ1dXV/f397e1sqlQoEgvX1da1W293d/eLFi8zMzK6urqampszMTAaDAUHI4XD4+Ph4bW2Nw+GQyWRY81WpVE5NTXE4HBhQhxesra0tDofD5XIh6/XLly/z8/NhklX4ZJA1GAzu7Oz09fU1NjYWFBSMjY3hAVNEtxDuJYYwMfAtOxyOwsJCeKWL2B6J658IElfEhUEc5YK/Gxsbvb29EGoEEzMSEhLi4uK4XC6NRuNwOJDsJnwy3Z5YTnT54ddjRmCNTJvNZrPZjo+PbTabWCweHR3lcDhsNlsqlcIAKuQ5grVxdDqdWq2emZmZmJjgcDidnZ0tLS2dnZ0cDkckEpFIpLi4uO7u7omJie7u7srKSohfXVxcJCpomDDxhljhUCikVCqpVGpNTQ2fz4fOcXt7G3yVsIvH49Hr9UKhcGZmRigUTk1NOZ3Og4MDjUbT0dHB5XJNJhOECEGO+7a2tsbGxvr6enApgxXO4XCqqqoePHhw7dq1mzdvxsbGgu52d3ez2eyJiQkajfb8+XPI8JeZmZmQkPD06dPvvvvu73//e2pqal1dXUlJyY0bN77//vsff/zx2rVrNBpNoVDAgj9xcXFPnjy5detWTEzMrVu3rl69euXKlatXrz579oxGo0EQk8/ng5VQHQ6H2WwG4wzMJrxlIBJ7YGAAchSvra1NTk5WVlZmZ2c/fPjw2bNntbW1LBbLaDQajcbk5ORvvvnmxx9/vHz58rVr165du1ZVVbW5uRkIBJRKZU9PD5lM7uvrEwqFYGXC2LNEInnw4EF2dja8LQ0MDPD5fJjmm52d3dbWptFoNBrNysoKrMmzubkJS7qCWRwIBCCzY35+fmlp6cLCwujoaGVlZVZWVnFx8cTEBJVKHRgYoFKpvb29w8PDtbW1z549g4X84P48ODiAwWOz2axSqWCktr29XaPR4Hepz+eDK2K1WoPB4MTERE5ODli00FwQAxwKhSwWS0dHB5PJzMrKamlp8fl8xEFW3BUcOAEWDA6FQi6Xq7S0tKOjA8QVKeh/CEhcERdGxFMdDAbBLezxeDY3N+Vy+dDQ0IMHD27fvj06Otrb29vX1wcjVYFAYGVlZe0knz6xkIjX7fBJ2jkMw9bW1sRisdlsdrvdMARrMBi4XG57eztYeAaDYX5+XigU8vl8mUwGTj+wWsbGxqqqqhISEhISErKzs8lkMo/H6+rqIpFIvb29kMPo5cuXt2/fplAouHmN95gYhsFK2haLBRy5s7Ozs7Ozg4ODU1NTPT09TU1NkHPA4/FA8kWlUgknGwqFnE7n4uKiXC4fGxuDtLebm5s0Gq2xsXFsbEylUhmNRohctVqtOp1OpVJtbW3B8uB+v9/lcpnNZliHHHJF8Xg8DocDDkwmk9nU1PTw4cN79+5lZWWlpaXl5+enp6f/4x//+OGHH2JjYwsKCl68ePHo0aPbt2//3//9X2Zm5vDwsMViIZPJd+/evXLlys8///zDDz/89NNPKSkp9+/f/+KLLx48eCCRSPR6Pb4ID7SGWq2WSqWQ2QoWfw0GgxBUDOvirayswJcYhi0tLbW2tiYlJRUVFTEYDKlUury8vLu7K5PJ7t69+/PPP3/11Vd/+9vfrl27duXKlZiYGEjQKJfLW1tb6+rqYHWd1NTU8vLyzc1Ng8GQn59/9erVtLS0zMzMO3fuZGZmQmp+EolEp9MXFhZ2d3fxN7az9Mbr9TIYjNra2snJydLS0kePHoENyufzKRRKX19fTU1NX19fc3NzUlJSU1MTLCUUCoUODw/FYjGdTp+dnYWjTE9PP3/+nEwmQ5iez+fT6XQjIyNdXV06nS4YDC4sLJSVlcHrJhwdH0Dd39+fmJiAJQrKy8s7OzthWnaQsCg9KLHX64VXRjDWMQzb3t4uLCzs6OjA1/Mh3qiIPwskroiLJ3wyGwFm63u9Xq/XKxAIWltbExMT79y5A0uvSCSSQCCgVqsh261Go4HeASOsGoZ7X/GS/X4/RNL6/X4+n28ymcA/ptPphoaGZmZmZmdndTrd7u4uJJ6FDLGQNgiy9EHky8jISH5+PmRaqKmpKSoqghVGX7x4ce3atZiYmLS0tP7+fnxJVMiJ4Xa7NzY2IFVQW1tbW1tbenp6R0cHKKhAIPB6vTKZLCMjo7e3VyKRKJXKpaUliUQCef+XlpbAVIXJlOCOlslkEomkubl5dHQU0lZEvGTgrxe4XUi0EQ8PD8HJyWQyW1pa6uvr29vb8/Pzf/vtt/j4+NTU1IKCghs3bvzzn/+8c+fOgwcPYmJirl+//vTp07t3716/fv3ly5dtbW2rq6u1tbXffPPNl19++be//e3q1asQ1vTbb7/9z//8z61bt+h0OoVC6e3thTTRGIb5fD6BQDA3NxcOh6H+VCp1ZGSExWIJhcLl5WWXywVXyuVyCYXCtrY2WATQYDCsrKwolUqHw7G3t9ff3x8bG3vp0qWrV6/+61//+vrrr69fv/7TTz+VlZXZbDYWi/Xs2TMI86moqLh9+3ZnZ+fo6GhycvLPP//8/fffx8TEJCQkZGZmkkiknp4eFos1NTVlMpkgHAnaamdnZ2xsjEwmT0xMyOVyeB+CMW+YnJOVlUUikerr68vLy6uqqmprawcHBysrK+vr60kkUmdn56NHj/7xj39kZWWBwx/KzM7OzsrKguV7j46OFhYWYD0fGGsXi8Vwk2i1WvCslJSUXL9+va+vDxw2oNCQsmpqaopEIonFYo1GU1tbOzMzA2FQMMiKT845PDyESD2FQgH+YbvdLhKJcnJyuru7ccuVGG+F+LNA4or4IEDfAWluILmrSCSCJcaSk5O7u7spFArEjkLozczMDKTawaM9iZYiLiSbm5uwwhp8uby8vLq6ajAYwL/X2toqEAgMBoPJZNrc3HS73VarFfIHTU9Pz8/PQ579ysrK5ubmvr6+9vb28vLyzMzMp0+fxsbGwmqsd+/eTUpKKigoqKmpmZqawme/OBwOSHyYk5Pz5MmTjIwMSAtQUVHR1NQ0NDREp9OXl5cxDDObzSQSKTk5ub6+fmxsTCqVwjJqkO1heHh4fHwc7Cqfz6fVasVi8fT0NKRYIpPJMLGS2Ji4exCmZOzv78OMJjx4RyAQwDycjo6Oqqqqurq6mpqamJiYO3fuPHnyJCUl5enTpykpKZAl8cqVK99+++21a9eePHmSm5ublZU1MDAAORlu3rx57969b775Bn5tbm6uq6v76aefvvzyy9TUVAaDAWvRwNI9drsdXLVgkMXFxaWnp8OMYbfbDZGrh4eHHo+Hx+OlpKQkJyeTSKT5+Xm73e52u41Go1arhRDce/fuxcTEQFzV119/fe/evXv37iUlJbHZ7Ly8vG+//fbKlStZWVmFhYWZmZm5ubnwZgCTd1+8eMFgMCYmJoaGhiCvhUQi4fF4PB5Pr9fbbLbFxcXx8fGysrKYmJjff/89PT09Pz+/uLi4pqamoaGho6OjpaUlJyens7Ozs7OzsrKypKSkra2toKAgMTExNTU1NTU1OTn5ypUrDx48oFKpEK0NXtzMzMz+/v69vT2In+Jyuevr68fHxxaLpbOzMzMzs6mpaXV1FaROpVI9fvz40qVLvb29+/v7wWAQrPampqaOjg5YOhDaqq6uTqFQiMViiUQCCaXBhD0+Pt7Y2GhpaXn+/LlMJoOV3mGKMKznCo5iPNge6eufCxJXxFvxDtEQx8fHMzMzZDLZ5/NhGKZWqxkMhlqtbmxsbG5uJpFIoDQwIcRkMul0uv7+/r6+vsXFRZ/Ph68HFzqZ9IJhmNVqpVKpc3Nz8G8gEDAYDJDKwG63w9KbVqvVarWazebFxUUIGyaTyRwOh8/ns1gscPmWlJSUlpaWlZU9ffr09u3bcXFxcXFx2dnZNTU1FRUVT548aWhokMlksKInBHbCkjXd3d1kMrm5ubmlpaW6uhricuvr66urq8fGxmAgLRAIQGrirq6ura0tmKNps9mcTie4kSGGdmRkxOVygUtco9EwGIz8/HwqlQq5e6ABXS4XLLkKA7HT09Nzc3N8Pr+9vX1oaAgGPtVqdVdXV3FxcW5ubnV1dUVFxYsXL5KTk+/du/evf/3r6dOnY2NjMPtoZWVlfn5+cHAwLy/v4cOHOTk5tbW1UE44HN7Y2CgrKwOr8fbt21Qq1W63s1isf/7zn1988UVWVtbKygqGYYeHh9PT093d3Twej0KhNDY2tra2QvSQXq+H9FWbm5smkwkSEC4sLPT09Dx79uzp06cvXrwQCAQrKyswD4rP51dXVz958uT+/fuxsbHZ2dk3b978/vvv79+///Dhw/v374OrPDMzE1YjaGhoaGpqevz4MUQat7W1wUTbgYGBjo4OSOSk1+thEhRMLyaTyb29vZ2dna2trc+fP3/w4EF7ezu8Zkkkkry8vLi4uJycnJaWFg6HQ6VSIcfTixcvYmNjHz9+/OzZsydPnty9ezczM5PL5dpsNkgPeXR0tLy8DJFHMGeay+XCRF6LxcLhcLq6uuh0+srKCv5eaDabYVKyVqs9Ojryer1isbi8vDw7OxtMVViNYGBgIC8vr7u7u7a2tre3F9aWgPvfbrcPDQ2VlpZWVVWNjo52dHTExcXdvHmzsbGxoaFhfHwcAqPOCllAfGSQuCLewLtFG8ITLpfLqVQqjFm63W5IO0ClUqurq7OysnJychoaGiBhgslkcjgcarW6paVFIBBAnj+lUomvDAr9hdvthohTGLV69eqVyWQSiUQQSmq32+HNiOSRTAAAIABJREFUHWJV1tbWYH3ThoYGyHhXUVFBo9EoFEpGRsajR4+ePXv24sWLsrKy5uZmiK0dGBhYXV2l0WhNTU0Wi8Xr9bJYLD6f7/f7A4EA+Lf39vY8Ho/Vau3u7n7+/HlaWlpJSUlBQQHMBvH5fHa7HcMwsVjc2tqKz6UJncxltFqtarUaQkw1Gk0wGDSZTO3t7RUVFcPDw1qtFmxum82mUCgYDAaDwRgbGxsYGAC1bmtry8nJiYuLe/z4cUVFRWNjY0VFRW5ublVVFUQ/lZeX5+fnX7ly5dKlS7/88suVK1doNBqMAtpstoWFhY2NDZvNZjAYBAJBd3e3UqnEswWx2ey7d+/evn07MzNTKpW+evWKw+F8+eWX//u//9vY2Ajnsrm5SSKR0tLSGAxGT09PUVERm812u93gOT8+Pt7Z2VEoFKurqxiGwfzUkZGRzMzMpKSkxMTE5uZmSM1RWlr68OHDFy9eQIBVZWVleXn57du3r1y5kpaWlpycHBcXJxKJtra2bDYbZGCAxe9qa2tTU1OpVOrCwgIkezIajb29ve3t7RKJxGAwrK+v48P8s7OzUqm0pqbm1q1bd+/eBdNZoVCMjIyMjIwkJibevHkzMTExPT29uLj4xYsXaWlpDx48iI+PT05ObmxsrKysBLmFiCG4E+BuNJlMBQUFra2tkElqeHiYx+OZzeb+/v6hoaH19XV4czo4ONjb21taWoKQdT6fDyvIzszMQKByRkYGlUrd2tqCgdWlpSU+ny+VStvb28fHx2GgBObsQrweRAYUFRVdv379559/LisrU6vVFAqFx+MRF1/CkOX6Z4PEFfEG3k1cYeAHBAbPh8DhcIqLi0kkUnZ2dnl5ORiRy8vLMK1ia2trb2+Pz+fDmuSQi39+fh5WXgufTEuA3H6QAxbDMLvd3t3dXV9fn52dDdlwjEajXC7ncDjgbSOTyaOjozAXiMVi0Wi01NTU27dvp6enj4yMqFQqPp+/sLCwvLzc1dXF4XB2dnZgHA7mmayurg4PD6+urvp8PnwdVgzDgsGgVqstKSkBqyspKUmj0WAYtrOzI5FIIC9BQ0MD1B8PUILcwrOzs5ubm1ardXZ2Vq/Xw9IrbDYbEvbyeDwulzswMMBms+fn53d2drxer9lsHhoaamhoqKioqK6uZjAYsK5ceno6OH6Li4urqqqqq6vLyspSUlIgU39MTAykPSKTyRAFA3HIsKbe0dGR2+1eXl5WqVQOhwPGyCsqKuLj4+/fv8/lcoPBoE6nu3PnzldffcVmsyGhgUAgKCsrg0yE7e3tsLRqMBjc29vT6/WQhQMmoYLQTk5OFhUV3blzJzExsaura2BgoLGx8dmzZ7du3UpLSysuLi4sLCSRSHV1dWBtP3r06Pnz50lJSU+ePMEVOhQKQcaPg4MDLpdbVFREJpOFQqHVagWXqdPpFAgEEonEYrFIJJLJycnt7W3Y0el0dnR0XLly5Ycffrhx40Z8fDyEWCclJX3//feXL1+Oi4uLiYm5fPnylStXwG+cnp7e0tLS1dUFPgZo5NjY2OLiYrlcvrOzc3BwsLa2Vlpa2tTUZDKZAoGAUCgcHByEXMcejwfy9cPEVgaDkZCQ8Ntvv8GbRE1NTXV1dX5+/u3bt7///vv4+Pjq6moYqIb4L1gdD1ZTmJqakkqlY2NjHA7HbDZDRioqlUomk9PS0vLy8mZmZqxWa0NDg0AgICZ9JH5A/CkgcUW8mXcQVwzDIDUuWDwbGxsqlWp0dLSwsLCgoCAuLg6yDZSVlUGw5dLSkl6vDwaDBoOBx+NtbW0dHBz4fL6NjY3JyUm73b69vQ3ey3A4PDMzMzY2Bjl6/H6/WCyGrDpMJrO3t5fFYkHaIHz5brvdPjk5KZfLu7q64uPjk5KSyGQyBJ6AoQmW6OTkJGQeXl5ehp4Ow7BQKCSTybhcLnSpoZPMyTD2qdfru7q6kpOTq6urLRZLOBze39+fnp7WarUrKyv5+fkpKSkkEonBYMBCpAqFwmw2w6QaWLoVlpKFWSLgOt7d3XW73S6XC8aqMQxzu91cLre1tXV4eHh2dnZrawuugtlsbm9vv3PnTlxcXGFhITi04+Li4uPjExIS4uPjs7KyYELRjz/+WFxcDOvE2Wy2paWlpaWl7e1tj8djMBiGhoZGRkbcbverV6/4fH5SUtKlS5cGBgbgVSYpKemrr74aHx8Ph8NOp5NCofT09MBc2/HxcYfDsbCwIBAIxsfHh4eHQfAODg5g0Vw6nV5RUdHW1lZWVpaYmNjT09PS0vLLL7/8z//8z927d2E59+fPn5eVlRUXF+fk5EB+qHv37t24cSMtLQ1yd2AYtra2BjHAbrd7amqKzWb39fVBag6NRgPTPZVKJUwwBffG2NiY0+mECDitVtvX11dXVxcfH//FF1989913t2/f/ve///3tt9/CUrIw9ej69euxsbHp6ekJCQmwBFB3d3dLSwuMxP/973//9ttvHz58SKFQuFyuSCSCMCuz2ez1eiE+DtIgHx0dLS0tcbnctra2+/fvw5TiH374ISYmJiYmBganb9y4cf369ZqamrGxsd7e3vLy8vr6enhrDAQCLBYrKyurtrYWsiVTKBSVSrWzszM7OwvThWtra/Py8uRyOWRprq2tnZubi5gIh/hzQeKKeCv+qLLCxlNTUw0NDW63Wy6XFxQUVFVVQR+al5dXWFjIYrFaWlqEQuH+/r5AIIC8AW63G/L/QTnHx8cKhYLFYlEolJqaGoPBsLe3p9Ppent7YS10PEM6ZA+GAVeYnAPVODg4EIlEEEYLztKenp6dnR2/3w8LdsJCp0wms7W1taKiIj8/Pzc3t6CggE6ng4PX5XJNT09DJEvES0Y4HN7c3IRIH3y1WlhW3Ww2V1ZW3r17t7S0VKvVwmTNubk56A2HhobYbPbCwkJEelsMw8AUg9x4YPFPTk5C0Cnu98MwDIKhhoaGYJ4uj8ejUqkZGRk3bty4f/9+QkLC77///vDhw+zs7Nzc3IcPH8bExKSkpHR3d7tcLghSNRgMSqXSYrG4XC4ej7e+vo5hmMPhaG5uTkhIEAgEcO4lJSU3b96k0+m7u7tarbaqqorJZAqFwsrKSh6PBwPAXV1dkLgDJqeurq5SKBR4G9DpdC6Xa2xsLCMjIyMj4/Lly5CJ6cqVK5DruK6uDuKua2trYVj0/v37v/zyS3l5+cHBAdSBRqMVFBTweDyv18tms0dGRhgMhkgkgoXtQqHQ7u5ub29vdXX16upqOBy2WCy9vb3j4+Ner/fg4GBpaUkqlc7Pz1dXV3/55Zf//d//fevWrfv376ekpECGpqKiIsiifPny5UePHsHSOpBPqqmpqaCgICUlBWKaYH0bEolUXV398uXL9vZ2tVqtVCq7u7ufPXsGKSY0Gg1MeIXXx6ysrJqaGjab3d3dDYP9hYWFCQkJFAoFUprQ6fTBwUGTybS8vDw+Ps7n8zMyMm7fvl1ZWQlvSJDdyWAwqFQqWCoxKSmppqYG/A02m623t3dtbQ17PU03slz/XJC4It6Kd3hQwQwqLy/f2tpyOBxsNrukpCQjI6OgoEAsFkOQZF9fn0gk8nq9kMLX5XJ5PB7IPADp1zEMc7lcnZ2dL1++rKiogPkq6+vrHR0dZWVlXC4XoqXChByEAD5ZBTyZFRUVsbGx8fHxsJCc0+kcHR0tLy+vqKggkUgVFRUUCiU3N/frr7++fPny48ePnzx5kpiYWFNTo1arYRIOnhAHO1lXzufzLSwsTE9PUygUUCYMw/b29jY2NgKBgN/vX1pa6u3t5XA4sAw7TFDBMEyn01VUVExNTRG7QmLoFt7a+/v7XC43IyOjtLR0fX0dV3SPx8PhcAoLC2tqahQKBWQhMBqNbW1t8AYDmlpVVdXe3g6jgHQ6vaurSyaT4Xl8fD7f4uIiLLmK53kOhUJ6vZ5Go+l0OgzDAoEAj8eDWFan0wkJjwQCQVtb2/Xr16uqquAVARIgczic/v5+Lpc7PDw8ODioUqncbvfh4aHJZKLRaCQSiUqlpqenP3/+vKSkJDY29s6dO7m5uRBfBgL266+/3r17F6LMKBQK1EehUDx9+rSlpWVnZycYDPb29goEAnglgsC3cDjs8/mqqqpSUlLAkxwKhRYXFyELGFw4j8ezsbEhEAgKCgouX778zTff/Prrr2BMt7W1NTU11dTUZGZmQgKN69ev83g8iIteWVkRCASw4B3ksISkypBToqmpqb29vba2lkKhpKSkdHR0QNQbm81eWVnx+/2QXxNWBPL7/RsbGzqdDuZ5w1hAX1+fRCIxmUwqlQrSNJLJ5KKiovr6+oGBgRcvXtDp9ImJicbGxoGBARhlYLFYsbGxEEB3dHS0vb3d29v7/9n7zq+2zyz/f+l39uw5m90zu0kmZRLbsR3bGIONC8aATe+9SfQuUEcF9Y4aKggVJCEJSSBAAhWKACF678UG/V7cEx022clkJjM7+4L7CmNUvu25z733U0DqJHJj4HqbX/+5cZtcb+M3xd9Qtl5eXsJ4bGZmRqlUkkgkPB5fVVVVWFio0WgUCgWJROJwOCMjI9vb22KxuKGhwWKxuFwuAoFAJBJ9Pl/0E6enpykUisfj0ev1Eolke3tbr9f39PSQSCTgoUZuaBNe/Xf/r+vr6+3tbdCHcrvdIJDEYrGgIdnd3Y1CoXA4HJlMhsEYMFiAnJOcnFxVVeV0OqMpPCpKABVqc3MzCOqyWCwobbe2tnw+X/TvwZgdcq3T6QRBdq/XKxQK3W43NGaPjo6Oj48Bm7O5uXl0dATt5WAwKJVKX758+eWXXyYnJ3s8HjghHz9+hLTd09PD5XJFItHIyMje3p7b7UYgEAgEor29vbq6GhCkWq1WrVabTKbFxcWDg4Ozs7PT09OoEDxIDI6MjOj1+o2NDUhUJycnCwsLIIIBazdgrdfX10UiEYfDGR8fb2lpKSoqAq4I8ImFQmFiYmJHR4fZbAaz2OufjPmcTiePx9NoNEajkcViAXi7t7e3qqqqrq6uuroaVI4rKiri4uKibW2j0RiJRE5PT2UyGRKJNJvNHz9+DIfDYrF4eXlZo9HU1NSYzeboFenv7y8uLo7CreECyWSykZERuBxwONvb2y6Xq7q6+ttvv42NjcVisSBtiMViAQReWFj4+PHj5ubm3d1dsPYbHh42GAxGo9FqtZrN5sHBQZVKxefzs7Oz4cs3NDRQqdT09PTm5maFQuF0Ovf29k5PT09OToB1AyC73d3djY0NEHUSiUStra0ikQhUt9hsNgKBAPVjmGiAfztYMkBDBRokk5OTVVVVjY2Ny8vLwNJZXl7G4/FWqzXaWYluAX/9sf0bZj238dvjNrnext8/4Fm9vLzU6XQoFAoKFwQCgcFgenp6uru7+/v7wVNMIBDYbDZg3Mvlcr1e73Q60Wg0g8EAgiAUiIeHh1NTU4uLi7Dur66u7u/vLy0tdXd3O53OUCh0cHAAwFSA6kTHojc7rkAiZDKZbW1tzc3NLBZLIBB0d3dXVVVRKJTq6uqYmJi0tLSSkpLnz5+/ePHi6dOngLYtLS2FxWt7e/tm5p6fn8disRaLZXJyEo/HDw0N7e7uAs1xfn4elCJ8Pt/U1NT5+fny8rJUKg2Hw8Dq2draWl9fn5+f9/v9gGlyuVwKhYJKpTKZTLvdPjIyAnUSDodDIBA4HA5MTK9/4oEAxUgikdDpdEDWgKhhbm4ug8Gg0WgsFksmk/H5fFCahG5qX19fX18fsFb29/dhFQbvl6glOEjggj3cp0+fzs7OZDIZBoPxeDxkMrmpqUmv16NQKI1GEwgEoEzf3t7u7+8XCARAQf7ZzXBwcLC8vOz3+/v6+rq6ugQCgcViEQqF1dXV79+/j4uLS05OBgbR27dvk5OTYeAKVX44HAbKDZjvgnMRNIHBJRdG45FIxGKxIJHI9PR0BoMBbOlIJLK6umqz2UANCjQlICYnJ1NTU7/55pvKykqwbW9tbYUU29XVVVZWlpWVpVQqNzc3l5eXnU6nTqfTarV9fX1KpXJwcBB6vCUlJcXFxUgksra2tq2tLT4+nkKhrK2tzczMTE5Ojo6OarXawcFBkC7R6/VKpdJsNhuNRj6fj8VixWIxbPWYTGZaWlp6evrg4ODY2Bg8EdB62djYwOFwVVVVDAZjZGTE7XYDEkqn00X1VcLhMFyO6NTgZ2pif+4h/duwFLfxG+M2ud7G741fPp/RxGYwGMhk8unp6e7urlwuLy8vr62tBcmbkZERrVbL5/OFQmEwGASop9PpBG4lCoUSi8VbW1uXl5dTU1Pj4+MHBwfQz4SZK/BHcTicRCLh8XhjY2Ozs7NGo9FkMu3v70dzajS/7u7uCgQCGo0mlUppNBqXywU5PaVSOTw8rNFowI0clPlaWlqeP3/+xRdfgApgfHx8SkoKjL4iNyTrwIZsenr68vJydnYWtCBOTk6Ojo5gQnZ2dgawrIuLC2hNgxA/kBdPT09BpNfpdNJoNFBsb2pqqqiooFKpoI0Mpc/m5ubc3BzoBsBxnZycmM3m5ubmqqqqtra2kpKS3NzcmpqavLw8YKDq9Xqj0ajX6wUCAR6P5/P5er2ew+EkJSW9ffu2pqaGRqNB0X92drazs7OzsxNdmnd2dsxmc5Rue3BwAE7sk5OTTU1NGRkZPB6vsbGRTqeDsB+I7+/u7gLEDL7ewcEBpJlgMBgOh8PhMKj5y+VygUAA8KL29nYcDpeRkfHVV1+9fv36zZs38fHxCQkJCQkJnZ2dgO3icrlRI4RgMDg0NLS1tTUzM4PH400mk9ls1ul0QI/x+Xx0Or29vb25uVkqla6trUGPHdwGQWkSEFJXV1eHh4dYLPaLL7744Ycf0Gg0nU5vbm5Go9Ht7e10Oj0nJychIUEul4OEyM7Ojtvt1uv1UqkUlJtAEQmAWoDZzsnJSUpKYjKZBoMBNL8UCoXJZOrv7wfbAJ1OZ7FYAMJmMBjsdvvU1JRQKKyrq0OhUOXl5UgkUiaTORwO2EQCFQ2kNE0mk91u5/P5wMApLS2FnQdsIFZWVhobG9VqNTjQ/cZ8eZtc/9Fxm1xv43dFdLRzc+QZ/aXFYunt7QX9NgaDUVhYiMfjcThcZWUljUYzm82QX0FXQSAQRJ07+/v7W1tbXS7Xp0+fNjc3TSbT4OBgOByGrAaeqUdHR2g0uq6urra2ViAQ+P1+u90OGoo3K9fr6+vj42OJRILFYgcHB0FSQKlUmkwmQOLI5XIsFisUCnU6XXd3N5lMbmlpefTo0XfffZeVlfX27dt79+7l5uaWlJR0dHRE80fU7ctut8PiDipRgUBgbW1tcHCQRCJ5vd5IJALIqaGhIZPJJBAIeDze+Pj47Oysz+ebn59XKpU4HA76okQiUaFQAKb36OjoJvjz4uJiZWVle3s7ynuxWCwoFKqwsLC0tLSmpgaPxzOZTB6PB3JUYrEYVmrQzejs7NTpdEql8s2bN2lpaQaDYWFhATC9VqtVq9WCFTxAoMPh8PDw8OrqKlzTra2trq6uyspKUFMqKSlhsVjv378nk8lwtk9OTi4uLk5OTkC4IxgMut1urVbL4/GwWCyIIRiNRhAb2tnZWV1dBQvb3t5eHA7X3d2dkZHx7NmzZ8+excTEPHv27PXr1yQSCfDb2dnZra2tIGZpt9sdDofH4wEIkkwmm5mZGRwcHBkZAcEKnU6nVqvJZHJJSQmVSl1bW1tYWFhYWDg5OVlZWTGZTHK5PBAIwA1pMpkSExPv3r0LPnqtra1IJLK9vZ1MJmdmZiYkJPT394PWJszLtVqtXq8XCoV4PL6trY1CobBYLFBMLCwsTEpKKigoKCwsRKFQDAZDrVaD5RHIhIVCIaBU7e/vb21thcNhk8nU0tISGxv7+vVrNpvtcDgmJibm5ubg/JhMJjwe39TUBC70Go2GxWK1t7dXVVUVFBQQCASY8cPsPxwOI5HIgYGBmzP7yG/ADN9m1n9o3CbX2/hdEU2rv0yunz59AklCmCnS6fSioiKZTAa8CDab7XK5NBoNHo+XSqUcDqe1tXVycnJnZ8dms8nl8sbGRlB0i0QiBwcHBoOBz+cD2vb8/Hxubm5jYwP0E8hkskwm29/fB6PWqFjg1U8ONoFAAIfDgTlrW1sbCoUCpA8Oh8PhcBgMBo1Gk8lkDAaTn5//+vXrp0+ffvfdd48ePaqpqWlvb3/x4gWYuyUnJ4+MjERz3uXl5erqql6vn5ycBArs6enp3t7e8vLywMBAXV0dn88HLzyZTLa+vj47OwvgXjDeGRkZMZvNYrFYLpdDlTkxMQF2ZtHTC2L90BgH2SOn06lUKul0OgaDQaFQ9fX1NTU10AEGDhKQI/V6PYj4a7VaEFasqqoikUhFRUUIBALqnkgksrm5OTs7Czbyw8PDYAWDQqGYTGYgEIh2HVtaWp49e1ZVVQU2Oy0tLQgEIhQKgdIQXHqFQkEmk0dHRzc2NgAqJZPJQJEYj8erVCrgOEEb+eLiYmtra3x8XKVSQdVeUFAQHx//3XffxcfHgy8NBoPJzMyMj49nsViABzaZTH6/32w2t7e3Q40IFKapqSmQuZ+YmDCbzXw+v7S0tLi4mM1mczickpISmJofHBxAEx5aIAsLCxUVFc+ePbt79+6TJ09yc3NLS0t7enrglqipqamvr5dIJA6Hw+Fw2O32iYkJl8sF3V3YD7W1tXV2dra0tAAV+Pnz5+Xl5aA4BkP0y8vLjx8/bm9vazQaiURis9lAjYvD4VRWVhYVFSUnJ8fFxXE4nOnp6YmJiYGBAR6PB0aHtbW1eDxeIBBQKJT6+no+n08ikZ4/f56amqpQKGAOAnqHYGN30xjxNln+X4jb5HobvytuJtfoIx3NasPDwwQCYXNz0+l0AqUBshqVSiWTyUwmk81mgwwhrOnz8/NLS0sUCiXqzAo42EgkcnJyMj093d/fPzY2BuK629vbRCKRz+cvLi5ub2+fnp663e5gMBi50Q2+vr6GUSuVSlWr1YWFheDyjcfjDQZDKBSy2WxmsxnW6JGRESaTiUQi379/HxMT88MPP9TU1ADzgc1mNzc3v3v3rqenZ3l5eWtrC3KSwWBgMBi9vb3QhIT17uPHj16vF5QUh4aGxGJxf38/iNfT6XQulyuTyeRyuU6nW1hYAGVaeOFNCxcQ99nb27Pb7Wq1GvQl5HI5g8EAaX5wb2UymVgsVqfTjY6OOp1OuVxOIpEAUy0UCtvb2yG9tbS0ZGRkADQagUBAAlhYWAiFQtC8dTqd4+Pjo6OjFoulvb09LS2tt7cXyvS5uTkkEvno0aPi4mI8Hp+RkfHixQsmkwlbnEAg8OnTp6WlJSwWK5FIQI0LrlcgEAB9fPCyHR4ehomvzWYLhUKQDs/OzkASUiwWJycnf/7552/evIGsk5yc/OOPPz59+lQul0cikd3dXRBk3tzcBAw2+O3AaT85OYEG+/DwMAhgUanU5ubm2trab7/9Njs7m8FggO3S8fEx5KTt7e2WlpZvvvnm3r17T58+jY2NBX4LGo3u6uoCGHBbW1tRUVF6enphYWFrayv0PORyOQDayWQy4Jyzs7N//PHHr7/+Oj4+PicnB4PBWCwWg8EgkUiGhoaGh4fLy8t//PHHFy9egNDm69ev379/X1tbS6FQuru7wW1QJBKlpaUlJCTA16DT6dBESUxMfPbsWWNjY0tLS0xMzPfff9/b2xtNrldXV6FQCI1Ge73eKJQpckt1/T8Qt8n1Nn5vREGJ0WYUdKuurq4sFguZTJ6fn8dgMOXl5ZWVlTk5ORwOZ2FhIRwOgwdcIBAgk8kNDQ0EAiEYDC4vL9Pp9KamJpfLFdUWji4ZKysrOp0OCI47Ozt6vR5ax5FIZHd31+12r66u/qzyc7lcJBKpt7eXw+FkZmbS6XQoGXd3d5eXl/v7+5eXly8uLqanp8GrRyKRtLe3x8bGfvnll69fvzabzTCV9Hq9IF9AoVDABZbD4YDkkEqlgoUbKJ4HBwcXFxcKhaKwsLC9vd1kMoXD4f39faBUOhwOjUYjEolmZ2dv8lajJxPGtMvLy1arVSKRdHV1EYlEgUAgFAqBuQTYrpWVlZGREViawXVOrVbDitzd3c3n8+VyOeC2GAxGZ2dndXU1KEG2tLTQ6XTQv4WuJpPJdLvdkO2urq5mZmYaGhpqa2u9Xu/V1VU4HAanINgYZWdnJyQkWK1WwApNT0+73W4ajQa015mZGSBfnp6e+v1+UJsKBoP7+/vLy8tjY2NOpxOcDCwWy9bW1vn5+fb2NqgBV1VVffXVVy9fvoyPj3/06FFMTExsbOyHDx+AAA2+p2tra16vF9zZ5ufno+dtc3NTIBB0dHTweDywZxAKhQC/yszMbG5uBlMBUPBQq9Wg8k8ikbKyslJSUh48ePD5559DaszPz09PT29sbMThcHg8vqurC4VCdXZ2Njc3g4BzW1sblUpFo9EwfK2qqsrPz8/Ozn758iWQfMD54Pnz50lJSc3NzU1NTSkpKY8fP75///4333zzzTffxMfHNzc3w05xbGzM5XLNzMyA4Fdqamp2dnZBQQESiaysrExLS4uJiXnx4gXQfxMSEvLy8sxmM9C7oQO8tLTE4XCAk/0zzvRty/efGLfJ9TZ+b/xybAM94U+fPjmdTgaD4ff7EQhETk4OdICBwAopMyrHDxLtOp0OJNeRSKTdbgeR9GjA225ubiqVSihEjo+Po6QXsOMGu83z8/OVlRVgufT19TU1NQGYtrq6GoZbgJACE7rz8/NwOMxkMqGoJZPJYB3z9ddfP3nyhM/nR4tgSJ8TExMYDKa6ulqlUkEf1e/3g4nY5eWl1+sFqSmPx1NbWysWi+Ebbm1tgZv32NjYTRnk6I7k48eP+/v7UESCzXt/fz8CgaipqRGLxRaLZXh42Gq1ejyehYWFiYmJ3t7e+vr6uro6Lpc7MzMEhXbNAAAgAElEQVQD4o7QRRQKhXK5XCgUdnV1KZVKpVLJ5XIZDIZQKFSpVFNTUzD/A/UrFAqVkZFRWlrK5/OjC/TCwgKfz6dQKFqt1m63g14xFovt7u7u7u4mkUiBQMBkMolEIi6XKxQKoas8Pj6u0+nsdvvBwUEwGLRYLHq9Hl4FMCuwVZiamrLb7SBN3N/fTyAQioqKiouLU1JSHj169PTp0z/96U//+Z//+e///u937twB1O7k5CQ0/K1W6+joaCAQIBKJvb29y8vL5+fn4HLKZDITEhIaGxth6wNtWEDnWq1W0AkB3ZKenp66urqioqKKioqamhoCgYDH42E79fDhw7t378bHxxOJxImJiXA4vLW1tb29vba2Zrfbgd4KVnRCoXB0dFSlUhGJRDKZ3NjYmJSUlJ6eXl9fX1hYCHpMTU1NAoFAqVSKRCIej8dkMkkkElgd9Pf3wwwYIGx4PN5sNi8uLo6OjkJbG4lEAjg5avVjtVrtdnswGIRJMLSdQSKDRCJFcdrR+vV2pPrPjdvkehu/K/5HwGEU0OR0OqVS6dbWFpvN7uvrAycyACVFOXnwEvC3MZvNDofDZDJRqVSwoV5YWNjf34dW3vz8PLjL7ezsQF6MVn4gSkyhUMD2y+l0MplMEMFns9kwPysvL8fj8WAwDpXf5OQkeI+rVKqurq6qqioajSYUChEIBCzxwINcWVmJrlbwcRsbGyaTaW5ubn9/X6VS0en0oaEhaKIeHh6OjY2BNr1QKIT6GyzJxsbGPB4Pn88fGhpaXl4+PT29urqC6ePc3BzwKY1G48LCwvb2ttlsxuFwRCKxr69Pr9fDG4LcPDjj1tTUVFZW4vF4sEMwGo1AbO3p6REKhXq9Hsgq4JvrdDoBaQWqijAhjkQinz59AoWpjIyM5ORkpVIJFgV7e3vz8/N0Oj01NRXk98Cqr7a2lkgkyuVyYNkyGAyNRhOlGkd+0gH++PGj0WgsKysrLi5uampCIpFxcXExMTEVFRU9PT319fWZmZnv378H6PKLFy9+/PHHe/fuvXr1qqGh4dWrV3/4wx8+++yz//f//h/4tLNYrIaGBqVSCYyscDh8eHg4NDREJpMVCgVoQvl8vra2tqSkJAwGk5eX19DQIBKJYMoL7WKRSGSz2ebn50dHR0Oh0NzcHJfLhYze0tICA4KWlpanT5/euXMHjUYDZPdnMIKdnR3YG42Pj+/s7ExNTUmlUjqdjkKhsrOzf/jhh5SUFJVK5Xa7MRgMjUZjs9lwUba3t2F8DuTXk5MTYBbNz89zudz09PSUlBQ6nb64uAhF//DwMI1GA+EqcNEBEBYADs7Ozo6Pj6Mmr4FAAIPBROv4mz2kvyqz3mbiv2/cJtfb+F3x55IrLEajo6MwbrRarfDwX19fw0oBIn83d9mRSOTw8BA4haCDMzg4KJPJgB0YDAaBAmi1WicmJpaXlwH+A69dXl5WKBQMBqO5uVkgEICrHRiQ8fl8cGwtKCgAE1mHw7GxsbGwsLC2tnZ+fj4+Pg7LN4FAkMvlRCKxoqLi7t27d+/eff36dVJSEg6HA79rKC6jY0VgPuzu7pJIpJycnIGBAfg+W1tbCoUCj8djsViwT9/Y2NDr9T6fT6PRNDQ0lJWVEYnEUCgUiUTOz8+B7GgymcbHx0G4EfR+vV4vYIbh466urgB9CuqPFAoFlAhBEgh8QME8h0QiyeVy0OWoqalRKpX7+/tra2uBQMDr9UKOD4VC0XcGPq5QKFSr1W632+Vy2e12hULR3t5eV1dXWVmJQCBIJFJ6enpubm53dzcOhxMIBJOTk2tra4A4i+JUozfG6uoqFot9+/Ztampqbm7uo0ePPv/88//6r/+6e/duXFzcvXv3vvzyy6+//vrx48cxMTF//OMf//SnP9XV1Wk0mvT09EePHoHly7179548eVJWVpaamioSiWC4K5fLl5eXQ6GQwWBwuVxgL4hCoZ4/f/7mzZvy8vLExMTi4mKVSmU2mwOBwOrqqsFgAETu7OysVqsdHh5WKBS9vb3ge0MgEICL7PV66+rq8vLyAMdkMpmAILu0tARUoomJCVC6BnO3qakpNpvd2dnZ2dmZm5ubnZ0tk8nC4TB44wDPFVRKdDrdxsbG9vZ2dKweiUQuLi7ggmq12uzs7Pfv3+NwuKGhoampKYlEUl1dnZ6eXlZWNjY2BvkYZMLAPAdG8qDQtLCwgEajAW1wUzvlb0uuf+NCcBu/iNvkehu/N372GEfL1k+fPk1OTvb19c3NzblcLuCrRCKRKI4X/hkdqX769Am8zWUy2eDgoNvtBiwrgIwwGIxCoQAfUJPJBOtjVOtuZmZmbGxMrVYjkUixWAy+csPDwwsLC3NzczweD1zMsFgsj8eTy+Xz8/Nzc3Pb29vT09OQUOvr65lMps/nEwgEJSUlsbGxoIP44sWLwsJCEokEZJVAIODxeABuGt0Z+Hw+JBKZl5fHZDLB2GR9fd3lctHpdD6fHwgE/H5/IBCYmZmxWq0ikailpUWpVIIN3NXV1dHR0f7+Pqj0wfmZnp4GyYjIjZ3K4eEhsGkHBgZGRkZCoZDD4TAYDF6vFwA+IOPHZrNbW1uhwM3NzU1LS2Oz2QcHB+Ayu7q66na7VSoVi8WSSqVwnuHSAGVodnZ2fn4+FApNT0+PjY1ZrVYqlQo2AC9evGhoaBgeHtbr9SC27PP5HA5HlJ4UiUTAHX1jY2NzcxOuVG9vb01NzZs3bx49ehQXF/fs2bPExMRHjx7967/+62efffbVV1/98MMPT548efPmTX19vUAgqKqqQqPRIOyQnp7++PFjoMAKBILj42OlUvn27du+vr61tbWxsbFwOAwSRU1NTeDAmpubi0AgOjo6DAaDyWQClz1wGfL5fG63G4/HFxYWZmRkIBAIOp3e29vLYDDMZvPq6qpcLu/u7gZN4PHxcZPJJJPJVCqVXq+HyXE4HIZGNNy9+/v7crm8s7OTyWRmZWV1d3fPzs6en5+DEuTc3Fw4HGaz2YBF6unpoVKpKpVqfHwcxtJQjII3EYVCAUXG3NzcxsbGtra2ly9fJicnw94U6t3Dw0PA94HuFWRWsCzs7Oz0+/3wEMEg9mcp9n9lJbiN/xa3yfU2/nL8ykb4V9rCUd07j8czNzf3SxZsJBIBoCysFzMzMyqVyu/3Ly0t+f3+qampmZmZw8PD+fl5gUCAxWI1Gg2UhuD/2tvby+VyDw8PoXK1WCxR6fbV1VUA0cAHbWxsuFwuAOvm5+cjkUiDwbC+vn58fDwwMAAwn+bm5u7ubiwW29raCgZkJSUlSCTy+fPnpaWlg4ODs7OzFxcXBwcHHo9ncnISSkyIs7Mzv9/P5/Pb29uxWOzQ0NDS0tLV1dXY2BgGg+nv719fX5+enlYoFOPj45OTk+ChDavqTdmgSCRyfn4eCAQ4HA6VSlUqlU6n02az9ff3y2QyUMGtr683Go0gLuj3+yHJicVisVjM5XKrqqpaW1thgKfVaoVCocVi8Xg8wWBwcXERfO7A0IZCoWCx2J6eHqVSCYNMr9e7ubkJWx/IkQsLCxqNBofDtbS0VFdXP3nypLi4eHBwUCwWV1dXNzY2lpWVlZaWQud5dXU1EAjY7XYA6cBkFxoVk5OTWCw2Pz+/vLwccMt//OMf/+M//uPu3bvffvvto0ePot66dXV1aDTaaDRqNBqVSiUSidBodG1tbWNjI+C5cnJy0tLSWltbHQ6H3+93Op1g9kClUqEGRSAQII4vlUo9Hs/q6qrL5bJYLGq1en193WKxVFRUfP/992/fvu3q6mKz2WQymUKhzM7Owp0wOTm5ubl5fHwM+Km9vb2ZmRmz2TwwMADeDFHpj8nJSZvNNjk5aTQa+/v7i4qKOjo6YFSxtLSkUqkWFxc/fvy4uLjIZDJLS0s7OjrgGnV0dKBQKLgD4Wx//PgxFAqRSKS0tLT8/PyioqKSkpK8vLzCwkI0Gj0xMQHdYKAwwd9DHwWaQD6fD7znYEcb1ab+ZfxvLBa38VPcJtfb+Avx60/pn0uu8Jzb7XaJRBIKhaJ57mbNev1TIxHk9yYmJsAKdHd3NxgMAksEzKJhZQFgUXRNkUgkDQ0NoAkwMTFBoVCam5t5PN7NQgoyN/x8fn4O2Q6BQAwODu7t7YFwD5h1g9BBdXV1bm7u69evX716VV9fX1tbm5CQUFRUBJYjEOA0Bw1DcO6ELwaMQ2i6woGsrq4SCAQWi2U2m3t7eyUSyezsLLCGAoEAFOgAdzo+Pg4GgzabjcPhNDQ0lJaWNjQ0cDgcADFJpdLq6uqsrKyoKzsc18zMDNSdEomEQCB0dXUlJiYikUitVgupAtQhnE6n0Wi0WCwgdGwwGEZHR5eWlra2tnZ2dubm5gQCAXitS6XS4eFhh8OhVquNRqPdbjcajVKpFBhT2dnZKSkpCAQCxCsAhdTV1UWhUMRisc1mA6qVwWAAKFC0fz47O8vlcrFYLJi93Lt377PPPktMTEShUJWVle/evXv37t379++Li4vT09NxOJxcLu/r6wPOLo1Gw+FwXC6Xy+W+e/fu8ePHPB6Py+VKpdKFhQWDwbCzswNyIl1dXVarValUtre3t7a2Dg8P7+zsQLU6PDw8PDwMbOmSkpK7d+++ffsWi8WSyWQ0Gg0MY9BUWltbAy0wwAotLi4ajUaDwbC4uLi3t7e/v7+3tzcwMABO72lpaUNDQz6fTyqVYrHYzs5OoVC4srLicDh4PB7480QikfHx8dzc3M7Ozv39/f39fYDsicXimZkZ4F9tb2+Hw2GLxVJTU1NYWNjS0lJfX9/e3k4gEEpKSmpra8fHxyHfQ08YlL8AEHd2dubxeKqqqkAQEZ67mxvZ2/z6z4rb5HobfyH+4hb4l7+P4pU8Hs/g4OD5+XnURi2aYqNLwN7entfrnZ2dBeoeFCIzMzMAkwGqBmjZRyKRs7Mz6FWGQiEul4vBYACbyufzi4uLy8vLwTL6+PgYhqPRhjOkZODeVFdXK5XKnZ0do9HIYDAA/wmafEgkMiMjIysrKz09vaqqKi8vD+gZcrkcurjwbkDxtFqtFosFCpSbJ+Ty8hLq74uLC5FIVF5eXldX197erlarA4HA2NgYj8drbW0tKyuDCsZoNPJ4PBAuKC4uplAoTqdzfX398PDw4uIiEomsrKwwmUyYEZJIJEAjX11dzc/Pg3+4VCptamoCMiUGgwkGg0KhkEQi6XS66enptbU1SAyHh4cgUnj9UwM/GAxCj31sbAzGsVar1Wq1GgwGqLDHx8cHBwelUmlbW1tXVxdo9RmNxpGREehdA6Vqfn4eGgxMJlMul0PZDfNO0H8YGRnR6XRsNjs9PT0uLu7x48cfPnzA4/FsNhuLxRYXF7979y4pKSk2NhZqfbVarVQqhUIhm83mcrnwc0FBQXZ2tkKhkMlkNBrNYrGIxeJAILC5uQnOtWCEACJccAtB1wRm9qFQCI/Hv3v3LjY2Nicnh0gk9vT0cDgcn8/HYDCoVCq02TUajcfjAYeD2dlZj8cDMpxwKiQSSVJS0hdffPH5558nJSURCAQGg4HD4UQi0eDgYGdnJzjb1NbWgq1QJBJZWlqqqKhITU31eDywDwMR/8PDQ2DoDg0NtbS0lJeXZ2ZmZmdnA+aroqKiubm5rKwsJyentbV1dHT06OgI7j0ARsEjBiyyyspKrVYL1LWbEPQ/94Texv9C3CbX2/gL8dcmV6hHoTfl8XgGBgag93VTaCL698fHxwqFgsvlgl1MFOK0t7cXDAZB1sDr9a6srEACOzs74/P5tbW1CoWiq6uru7vbZrMFg0GwG4MeGkzjQFcBhqPQptNqtaOjozKZrKKioq2tDWTzGAxGR0fHwMCA0+lsb28vLCzMz8/PyckB89GkpKRHjx49e/YsPz9fJBLBhC9al4dCof7+fqlUCkIKN0E9QFtcXV3V6XT19fU4HK6urq6mpqanpwckosRicUdHR3Jy8ocPH1paWsDcRiqV2u323d3d6ImNRCKgTGSz2TY3Nw0GA5fLDQaD0eQ6Nzd3eHgolUobGxtLS0uTkpJ6e3uB2mu1WoG6+strCi70Y2NjBoMhEAiAZD98eRAy3N3dHR0dHRwcVCgUfD5fLBZDzmhra8Pj8QsLCzf5lNBBhQni2tqa3+8HFaqxsbGBgQGouo6OjqampmQyGYVCYTKZjY2NMGoFhFRPTw8ejy8uLn78+DEKhRobGwOhQR6PB1wUu91uNpvRaHR2dnZLSwuDwaBQKB0dHRUVFQMDA8FgsKamBoPBgCcdl8sF1aqhoSG/3+/1ek0mE5j/QJ8/NTUViEkcDsdms0HHYmhoCDDSAEiGDRkAiCKRiM/na2lpycnJATLr69ev3717x+FwgPXU09MDkGAWi5WUlJSfn9/R0TExMQG4p83Nzfb29vv377NYLPDIg6EJXJqTkxOVSvX06dMvvvgiLi6usbFxcHCwp6cHmsP5+fmdnZ1lZWU4HG5mZgZKVYiof/D09HTUICg6ZPllJ+k2uf4vx21yvY2/EH9b5Qrpx2Aw8Hi84+Pjq5/cVW8mV5hWWq1WaOidnZ3BhMzpdHo8nvn5+XA4vLm5ubm5OT8/PzMzA3pAw8PDDQ0NTU1Nzc3NoFfOYrGi2rxWq9XhcLjd7kAgsLi4uLS0FAwGBwYGmpubEQhElKYC3VcymQy1IJ/P53K5SCQShUJVVFQkJCQAzPX58+dPnz598ODB8+fPU1JSkEgk5IyVlZXDw8OjoyOVSkWlUmUymdVqXVtbg3oiEolsbW3BuJRGozU0NLS1tSEQiMbGRhQK1d7ezmAwQGk5Pz+fRqO5XC6fzxcIBA4ODm6eQ3CEValUcrkcFOfX19ftdvvm5iacXq/XC+7xbDa7rKystraWTqeDlq9KpYL59OHhIWQm+CeQfKDNi0ajtVrt5uZm9BMjkQjM8BgMBlh5Dw4OgrYiAG6xWGxvby8kEpg+QrsyGAzqdDq32w1yvqAAvLOzs7a2BrBbcIlxOp1ReYe4uLgvvvji/v37BQUF4OoDJW9ZWRnU3B6PB3QH7XY71NNSqZREIolEIrFYjMfjS0tLQQHY7XYXFxfX1NQoFIpQKCQQCBISEpKSklgsVigUcrlcbrd7cHCwvb2dQqHU1dXl5ubSaDS5XK5UKicmJhobG2traxcXF4EeA6Bc0Mbicrmw8ero6Hj16tWjR4/evXvX1NTU0NCgUqngHpiammpsbNRoNJFIxGw2g/4+2Pzt7e2BIVJ7e/vjx4/z8vKAVxO5gTw6Pj4eHh5+//59fHx8VlYWiUQyGo0SiQSBQNTW1hYWFqanp+fk5BQWFoJaMoCEYf8KSXpycrK8vNxqtULCjroO/4/P7z9yqbiN/xa3yfU2/kL8emaN/MKWOfrD5eWlUqmUSCTRblXkhqXM9U/gi6WlJafTCeaUZ2dn4Kx+cnICpIWzs7O5ubmxsbHx8XEQUeJyuSwWq62trampqaysrLGxsaCgICcnp7u7G0gah4eHIAt3cHDA5XJRKBQWi8Xj8bBUkcnk4eFhHo/X3d1NJBIZDAZYf2dlZQEWJisrKzEx8cOHDxUVFUgkEjqWBQUFNTU1dXV1nZ2daDSaSCRCWtrY2DAYDAqFgslk8vl8qJCur6/Pz89dLtf4+DibzS4sLExMTCwrK2ttbW1oaGhpaQFlvqqqKjqdvrCwsLS0ND09vb+/D6UMnEBghoAw78TEBCCYjo6O3G43qHCcnZ2Nj49DSubxeGg0WiwWu91uFAqFQqGgop2enmYymQgEgsVira6uzs3NsVisgoKC9PR0EEICpgdcx6urq+3tba1WCxW8Wq0G6pHNZhsYGAiFQmq1mkKh0Gg06G97vV4wLXc4HFNTUxQKJSsrq729ncfjiUQih8MBJupgSiOXy0EWymazSSSSjo6OnJychw8fPnz4EJIreA8oFIqampq3b98iEAidTgcu5XARQYmir69PKpUCwA2NRjc0NPT39xsMhqqqqtra2s7OzrGxMb/fLxKJEAhES0uL3W632WyBQACLxSYnJ4MUZXZ2NoFAGBwcHB4eZjAYIJssl8u1Wq3BYACN5d7eXmAQffjwobS0tLq6GgDJDAYDlBFhbPHx40e9Xg8WxZFIxOfzgaXr5OQk0G/AOgnMYvPz86lUajgcPj09hVof0Enr6+v9/f14PJ5MJhMIBHh/aAu3tLQ8efLk3r17P/zwQ3Z29tTUVLTxCz98/PjR4/GAt+5NBvmfe4T/sYvFbdyI2+R6G385fv3hvP6fLHEikcjl5SV4iEZbVdH+cDTdhkKhmZmZaMEXuSE7fn19vbe3t7m5CQv07u7u9PQ0IGZ5PB54refm5sbHx8fExJSUlNhstq2trZvtSsDrcjgcEokEOsaQaAcGBsB/u7m5WaVS4fH47u7u4uLi7Ozs0tJSKHDBcXZ5ednn89lstqmpqWAwODc3B9QOkPkF/cLV1VWz2Wy1WhUKRVtbG4vF8vv9GxsbFotlYWHB5XLV1dU9ffo0Pj4+Ozu7qamptbUVVGoxGAyFQgF1CKvVCooW1z9pr8/NzdFotPb2dovFEkUGQUEM6LD9/X3Q6zk8PFSpVA6HY21tLRwO19fXNzY2Wq1WDoeTlZX18uXLjIyM8vLyjo6OvLy8N2/eNDY2MplM+Bo8Hs/n821vb29sbAQCAWioKhSKiYkJ8HO9vr4GjPHS0pJEIkGhUMXFxSMjI5eXlzs7Ox6PRygUEolEt9vtdrvfvn17586dxMTEly9f1tfX9/f3WyyWUCh0eno6Pz8vFosJBAKTyQRKbmZm5t27d7/77ruioiIUCoXBYDAYDLjtxsbGPn36lM/nOxyOoaGhgYGBrq4uBAIxMDAwMDCgUqmMRqNIJJJIJHK5XCQSkclkFArF4/E6Ozu1Wi0YlY+MjDQ1NUkkkvHxcYvFwuVyCQTC2NhYMBisr6+n0+l6vV6hUJSWlqakpMBQHI1Gd3d319fXd3Z2AvD47t27X3755du3b6G/bTAY9Ho9nU4HXtbu7q7f7+dwON3d3Vqt9vT0dGhoCMYTgAWbnZ0FwROBQODz+aDa5nA4IDMyOTkZDoejmCZwUiIQCMXFxVgstqSkBFBjL168SEpKysjIoFKpi4uL0ZYyAM6BbltWVma1Wq9vTGT+kevBbfymuE2ut/GX4y+WrT9LrpBNLy8vxWKxRqOJghhvDiyvr6/39/e9Xi/UYZFIJKqVCsgjWGuMRiPMvUZGRng8HqjkM5nM4eFhCoXy4sULcACtra0FfKnb7Q6FQoFAAATzjo+PQU0JCoKBgQGj0SgUCsFls7y8HIPBdHZ2ghFKQ0PD0NDQwsICdPNu8gUjkcjKyordbgedo9XVVRhJ2mw2r9cLTp8Wi4VGo5WXlxMIBNC6g/RMIBBevXpVUVFRVlaGwWBaW1tBlr2trQ2DweBwOGgzKpVKmBB/+vTJ7/cTicTOzs6RkRFQaQAWEBRhcKpnZ2c5HI7f7w+Hw3a7fWNjY21tTalUfvjwITMzMz09/ccff/zss89AyfbevXuPHz/OzMzkcrmhUGh3d3dxcXFmZga8bD0ez+joKJFIzMnJQaPROzs70T0KHPvp6anNZgNaTnNzM6gygZbC1taWx+MB8eTu7m4wmYd+b0dHh8PhsNls0Lv2eDx9fX0cDgeMdbOzs+/fv//DDz8UFxfzeDy73T43N+fxeOh0+ocPH6DKhMb+6uqqVCrNyMig0WhWq1Wn04HZ7fz8vFwub29vr6mpYTKZDocDhEegOw1W9lqtFlB1s7Oz6+vr0MfW6XR4PB7sIthsNvj7kslkuVyOx+NBpHNgYEAgEMTExDx//lyhUACG6OzsTKPRCAQCr9cbDocdDgfI9/f39ysUip2dnf7+/g8fPpSVlXG5XAATQL2uUqmgyVFXVwdg9dHRUQ6HA7sB2BTOzc1hsVgAtcGcoqSkJCMj4927d11dXWAGAJj5aO8XWh1TU1PFxcUgOAxJ9yYm/zb+WXGbXG/jN8XfkFzPz8/7+vp0Ol00od4sKw8PD6HCAxWFmZkZm822vLx8dHRktVrb2tpSU1Nra2vn5+evrq4WFxfVajWVSgV/UNCVLSoqevbsWUZGRm1tbUdHB3AoQc6JSCRmZmYWFBRQqVSY2PH5/NbWVtABNhqNNBptdHRUKBSmpaWVlpbi8XiNRgPk1MiNwfDNAzw9PQ2FQj6fb3JycmpqCmi1Wq0WBp8ul0utVkPZAZKEZDKZzWYrlUoAwoB9DYPBYLFYzc3NSCSys7OTTCbX19eXlZWRyWQ4FdfX16FQiEqlFhYWcrlcmM8dHh6Oj4+r1WqpVApeZpFIxGKxlJaWSiQSpVJpt9t1Ol1TUxOQVUDe6O7du1999dWdO3dAt4jP54Ne48LCgtPpNJvNBoPBZrOBnvD6+jpQaYF0BE11EGiMRCKgVKBSqaDWt1gsUqlUo9EAUhrOz6dPn4CF0tXVdefOnT/+8Y8vX76USCQejwfkio6OjkZGRsBdoKmpqaqq6t27d4WFhU1NTWw2e2lpCW4Pg8EAKgo9PT1qtdrlcrlcroGBgaysrNLSUrVavbCw4Pf7x8bG7HY7SPuCvYxerx8YGBgbGxsaGgJiFRqNhvLX7XZHdarhfEK7Hq4gk8nkcDgYDIbBYOTk5BAIBC6X29PT43a7qVRqVVXV9PQ03AmQXMHp3WAw+P1+pVI5ODg4NTWlVCoBBYbBYICYC9qH0AoWiUTLy8tra2sMBiM7O5tGo21tbW1sbAwODuJwOJvNdnl5ubKy0tbW1tzcTCAQOByOXq/n8Xg2m41AIDQ2NqLRaKlUGuW5wtMEJ39sbKy4uBgotnCMt8n1/0LcJtfb+E3xKz3hP9cWPj09BdXyKP0m+gd7e3sTExPgigNgTjKZ3NbWBpZk3d3dGAxGJBJ5vV5YQYaHh3t7e+VyOZvNzs3NBZ4MiBIIBAJwwemI2cUAACAASURBVMThcHw+f3p6Gjj+vb29z549i4uLQyKREolkamrK6/UC8HhiYkKtVlssFo1GU1RUlJ2dDTAlaLdGF6bobgDQyysrK+vr6wcHB9FpGUjkHB8fr6ys+P3+0dFRk8lEo9EEAgGkHzweX1NTk5KSAl4rSCSSx+MJBAI0Go3D4WCXwGQyQRkKPnd7e5vP56PR6J6eHp1Od3R0tLW15Xa7lUolQFvBlHRlZcVoNH748KGyshK6qbm5uffv33/+/PmHDx9SU1MfPHhw586dp0+fJiQklJWVjY6Onp2dgdOORqOx2Wx+vx8s2yKRyPb2tkKhEIvFoVAIBApcLldfXx8INF5fXx8fH4O9HRBg/H7/wMAA+KIDERn+zOfzhcPhycnJnJycBw8e/OlPfyooKFCr1aARODs7e3x8bDabRSIRgUDo7OwkEongOk4gEKDVfHFxIZPJtFqtWq1ubGwkEolKpRI0NLq7u6uqqlAoFCR16EZAixiLxWIwGIPBADPa3t5e4GiB7c/s7CxU/zdvWrfb3dXVpdFo2Gx2d3c3i8VqbW0tKiqqrq5ms9lgNsfj8Vgs1ocPH3A4HHTm9/b2wLScSCTOzs6OjY1ptdqVlRVQh76+vp6amgJpju7ubgKBIJPJ0Gh0dXU1BoMBEDKVSs3MzISX7+/vw0UBX6bj42OZTAbUII1GMzo6ure3B2zszs7OjIyMjo4O6NXDiYJH7+zsDJwVFhYWovvam7vD2/hnxW1yvY3fFL+Chvhl0xh+OD4+5nK5PB4PioboKGhnZwcgo3q9XiwWs1iswcFBrVYLHJvq6mowjQHpIlj9j46OPB6PVquFOeKLFy8qKirAu9vj8cASA8BUh8MRDAaPjo5WVlYA3dre3t7V1WWxWKAKjEQiICYHbB+pVArmsiqVam9v73/c8n/8+HFlZQW8TmEKaLVap6enfT6f0+kEVDAwRhQKBZFI7OjowOFwNBqNRqPV1dUlJiZmZWUVFxdXV1cDW7S6urqkpATATT09PYODgwAAPj09tVqt7e3tUqkUiJ5gMzA1NQXD45GRkfHx8dbWVp1ONzY2BtxWkHd/+fLl119//fDhw/z8/NLS0nfv3j18+PD58+exsbEkEikUCm1sbAC1aWtr6yaadH19XSQSAbAWfuN2u2Eiu7Kycn19vbGxAV7ffr+/v7+/ubl5aGgI9Bai8BnYMFGpVD6f7/f7W1tbnz59ev/+/cePH2dlZWGx2KamJjQavbS0NDk5SSQSoQ8BYKuysrLe3l6QxoVxwPr6utfrJZFIDQ0NwHJRKBQSiUQoFDY2NlZVVYHLfWpqaltbGzSru7u7wc9Oq9W2tbWVl5eD/ZHZbIZ2bpQDA5cYGiQCgSA/P7+kpESj0XR0dGRmZjIYDDabDeY5qampIPqYl5cXDoevr69PTk7IZHJhYeHQ0NDGxoZEIpmenr64uAAl/aurq9nZ2aysrFevXlVWVjKZTDKZjMPhwCdudHQUjh2FQkV1s6enp+FawBfz+XwcDmdubu709DTqd3t6eurxeCoqKrKzs0HjEPIrSFufnp5aLBY8Hn/TbCoKMPyVgc5t/KPjNrnexm+KX38+f/kAX11dnZyciMViQAtHIhEAMe3s7LBYrIqKCujIgfCew+EYHR3t6+tDIBB6vR7SKmzDT09Pt7a2QAFgbm4OtIHodLrRaPT5fBaLRafTLS0twUd//Pjx6OhoYWFhcnIyGAxOT08vLS15vd6urq78/HzIBzeV08/OziCRNDc322w2wBjDtHhjY2N1dTXaF736yWY1HA6r1WoAnnR2dkJL02KxCAQC4MOUlZX19PT09PTQaDQikdjc3IxCoYaGhsBkDY/HE4nE7u7uioqK2tpaNBrNYrGiTctgMAiF78rKisFg6Ovrm56e3t7ePjs7m56eplAo4BcUFxeHxWJNJlN3d3dNTY1EIuHz+W/fvn38+PGLFy+gcs3IyIiNjYXfwBZHr9eDnhRsdMCVD7SOGQzGzMxM5CcF/8rKyvfv30ulUvjjYDA4NDS0uLi4vLzc1tb25s0bcGtXq9WwX4GT5nA48vLywOegsLDw8ePHSUlJycnJQGTKzs6OiYnp6emZm5sjkUh1dXUdHR0IBAIkpUAj+vDwUKFQAHDa5XJBP5lKpQ4MDFitVrlcrlAoFApFZ2dnSkpKVVUVBoMBm1voAQSDwampKblczuPxyGQy9Pk3NzdnZmbsdrtGo+FwODQaLcpX3tjYwGAwMTExhYWFYrG4paUFjUZzuVw8Ht/f30+n06OOfgMDAwcHB5CbXS4X+NoymUwejwcqwcfHx6Ojo3a7fWhoKCUl5bvvvnv27BmAkhISEv7whz+8fPlSLBYbjcbR0VGXywWArN7eXjKZDE2Fo6MjgM6pVKrh4WG46FHlr/Pzc4vFkpGR0dLSAsMLEP0HhrHZbK6trQ0Gg9EH8H/Mr7/zGb+NvzZuk+tt/Kb4ayvX6+vr8/PzwcFBs9kcbQuDzA14qiwsLEC6BRyQVqsVi8V9fX1A6IzijRcWFkZGRoaHh00mE5/PLysrY7PZgN2FAhRwTw6HY29vL7oYuVwuoVAI9NPJyUkul/vmzZvk5OSWlhYSiaTRaIBJAmsZCoUSiUTwfeCjLy4ufD6fVqu1WCw2m21sbGxubm5jYwO8dFwul1QqRSAQqampOTk5CAQCjUY3NjZmZGSkpKQAGpbNZisUCrBVgaZfIBDo7e1FoVCAU+3p6cnLy0MgEFQqFfyCjo+PwRtnfX09EonMzc2p1Wrge1xfX29ubspksqGhodra2qdPn2ZkZPD5fIBHAdM3NTU1NjY2ISHh6dOnjx49evjw4ffffx8fH//+/fvW1taOjg6XywXX5ePHj4eHh6Ojo93d3UgkEuwQrq6uVldXVSpVUVHR/fv3s7KyfD4ffDTwRoBYlZubm5OTQ6fT2Wx2ZWWl1+uFKw7t3IcPH3722WdRxeCMjIzc3NykpCQwt7l79+6rV6/EYjGPx3v27Nnz588LCgrKyspMJhPcOSaTqby83O/3gxfbwcGBy+Xq7e1tamoSi8VOp7O/v39oaAgKta6uLofDsb29PTY2hsfj0Wi0z+dbXV01Go3A2NHr9ePj42AzoNPpWltbwdUnOzvb5XLBCbfZbIBIgimpWCwG0DKNRpPJZHw+v6WlJXoeYNi5vb3d1dX14MGD+Ph4mLNeXFyEQiGQeqitrc3Pz29rawMSV2Vl5b1797744guwf6isrJTJZMCj3draCoVCFouFxWKBUqPJZOrs7Ozp6aFQKBwOB5JlVMjs+PhYKBS+evWqtbUV7ihIuhcXF3a7vbCw0Gaz/ew5/Wsz5W2N+/eN2+R6G78p/oa28OnpaX9/v9FojP7Xp0+f1tfXV1ZWouXjx48fYcgK/c/x8fGZmZnFxcXDw0NIcktLS1DXjo6ONjQ0kEikYDAIyE9w91Sr1Xg8HuT6oFEZiURWVlb4fL5UKrXZbDabDYPB5OTkJCYmvnr16smTJ69fvwZJQpFIBH6fANO9eTg3J6lEIhH6k319fQaDQS6Xs1gs6E+CkAXQeD58+EAmk0dGRoRCIaCHbqojbWxsgN9OUVGRRCKBDJ2dnV1QUAC9PrChhdkefAGLxQIdY3iH6elpg8FQWFgYGxv7/v37vr4+MpmMx+MtFktfX195efnjx48fPnz4+PHj+Pj42NjYlJSUjo4OSIdarTbqDQfAXa1WSyQSNRoNHPve3h6JREpMTAQDHAwGE93lwLVbXl7G4/F1dXVkMnlqaqq/vz81NZVIJE5NTR0fH3/69Emj0cTGxv7Lv/zLZ5999m//9m9ffvkl0IUzMzOzsrIKCwuTkpLevHmTl5dXUlLy5s2bxMREKMVGR0cjkcjFxQWbzS4qKlpcXIxEIpeXl1NTUyKRSKfT1dXVYbHYmZmZyclJi8UyMDAApoRkMnloaAhqPh6PByAg2H/U1NSAhbterx8eHmYymfX19UQiEejOgUAA8hYkJ7fbjUQigWULboBCoRC0DFNTUykUCrQ0oAF+cnIik8mys7OTk5NpNJrX611eXmYymQUFBSkpKc+ePQMkGoVCyczMrKyshMNvaWl5//79nTt3cnNzHQ7H+fn54eEhSA2DByKQzSQSSU5OTlJSUlJSkkqliqo4wZZoe3ubyWSWlJSAXkQU02S32zMyMgYHB69/oXr4Nzzjt8n17xW3yfU2flP8DZXr0dERCJTfhOD+7FXLy8tUKlWj0RweHh4cHOzu7kJyghX26urK7/cLhUKbzQbqd9PT06urqzMzM5eXl+BkFwgEJiYmgBtjtVqhktjf34cWIvQDAWaclpYGuob5+flxcXGpqangTBKVKgQN/Z99yePjYyaTWVhYyGazPR7PxsbG0tISyMHPzs4Gg8FAIDA+Pq5QKIRCIUBY+/v7rVZr9N0gP52fnzudztLS0szMTBqNtri4uLm5iUQiy8rKQIV4YmLiput4MBhkMBhIJBIqkk+fPhmNxp6enpycHNBqGBkZAfk9MAjKyMh49OjRgwcPEhIS4uLioCYWCATV1dVkMnlvbw/e9tOnTyMjIwKBYH5+fmVlJSraPDk5mZKSkpaW1tPTU11dLZPJonU8tEPBGVetVs/Ozh4eHopEouzsbDQaLZfLgSm7urpKpVJfvHjx7bfffv75519++WV8fDwUr7m5ucXFxQUFBbm5uQUFBe/fv8/JyeHxeBUVFVlZWUNDQx8/ftzd3eXxeAgEYmlp6fLy0m63d3V1abXaUChEo9F6enp8Pp/X67Xb7SaTSSwWq1Sq2trakpISGNaCdfnw8LBIJEpMTExOTmaz2QaDQSwWt7a2olAoCoUiEomoVGpvb29U4gruzK2tLWgqYLHYpKQk6LSbTKbS0tKYmJji4uLFxUVIb5DPdnd3XS4X6EL4/X6Xy1VYWFheXg56JiB2QSKRkEgkHGlDQ0NXV9f79++/+eab2NhYNBo9Pj4uFAr7+voWFxd9Pt/MzAwoBvv9fpBfRiKRsNMC4BJ89OXl5fLyMuh93hQQHhkZSU9P12q1N+/b3/78/rmn+DZ+Z9wm19v4TfHbkyv8cHV1BYAm4JNc/3fGDvRvDw8PQRYgmocWFhY4HI5Wqz0+PgarHChT3G43nU4fGBgA77b19fX9/f3FxcWDgwMwCdna2pLL5TQaTaVSgV4dSBY4HA6Qce/v76+trcVgMKA+n52d3dDQMDo6Oj8/7/P5gsGgx+MxmUzT09N+vx+sTIeHh81mc19fX3t7O4lE8nq90TLi5gmJdrA3NjbcbjfoAG9tbcEh7+7uhsPhqakpsFFrbW0FjxeLxeJ0Ojs7O2Uy2fn5+fr6+sjIyMnJCajRXlxcyOXympqasrIynU4HlqV1dXVxcXFPnjxJTk7Oy8tjMBgikchutxsMhrdv3/7444937969f//+mzdvUlJSoKpTq9UwOFSr1aCtuL6+TqPRTCZTtIUOa7dAIEhMTOzq6gJ2kMPhuL7hr3B9fX1wcLC9vQ0yUmtra2AZ5PP59vb2ZmdnXS7X3t7e1tYWjUZ7/fr1gwcPvv322/j4+Pz8/A8fPqSkpLx8+fLdu3dFRUUgs1xUVGSz2SgUSn5+PlCZvV6vTqdra2vTarVjY2N8Pp/NZu/t7YHGJIFAgC49aPqPjIwMDAwUFxcnJSUZDIYoGPj09DQYDNLpdBwOB6MEKpVaUVHBYDCIRCKVSkWj0UqlErYUUUzQp0+f3G53dXV1WVkZjUaDfYnL5UIgEE+ePMnLy3M4HJFIBHDUcFpOT081Gs3AwMD29rZcLs/IyAC/9NzcXDC0QSKRQMFKSEhobW2tra19+/ZtWloaUI+ampoyMzOTk5NJJFJVVVVpaalKpVpYWACKtsViAS88rVa7vr4OVwHEJgE5BaY90c3B+Ph4UVGRyWT6c4/qb0mct8n17x63yfU2flP8tcn1+vr68PBQIpHIZDJIrlHNtquftA/n5+f1ej20HyORyNramkAggN94vV7wStPpdOFwWKVSdXd3h8PhhYUFu91+eHg4MzMDsJRwOLyysrK/vy8QCN6+fZuRkVFcXMzhcFQqFYjXm81msVjc29uLRCIdDofT6Wxubsbj8fPz82CTCYApl8slFospFAqfz7darQDQdblccrm8sbGxo6PDaDRGlZIikcjR0RHo60aRt6FQCBgU0MgFKUeVSkUmkzkcDoVCAS1DFotFp9MlEolYLB4aGgKzncnJyUAgsLOzY7FYlpeX9/f3e3t7wVBWr9dPTk7S6fSCgoK0tLTs7OyKioq4uLjExERgIjU2Nn7//fdxcXExMTGvX7/OysrKysricDgOhwNE9dLS0urr6zc2NnZ2dpRKpVwuB2TpxcXF6urq/v7+9PR0WVlZampqb29vX18fgUCIMjujW6Xoxd3d3ZXJZB8+fACh/Egkcnp6CuaAkUjEZDKlp6d/9913d+7cefbs2evXrxMTE1NTU6FtAKb3ZWVl6enpRCIRHFXn5+dXV1fBBFcqlXZ2doKSMLSLgYAL2xGBQNDe3o7BYORyOYFASEtLQ6FQcrk86mRwdHQ0PT0NyhUjIyNer9disYBPH4vFAmc9gJdHb0LYZBwfH2u1Wq1Wu7y8LJVKWSwWg8GoqampqanhcDgwowXq9srKytTUFLSs1Wr10tJSQ0NDeXm5Xq8vKysrKipqbm4G9x4ymUwikZ49ewYcs5KSkurq6tbWVsD91tbWVlZWtra2Jicn//DDD3Ap7Xb79PR0OBwGAe38/HwCgWA2m6Ej4nA4AoEATEyi+57Ly0ur1QqblT/3qP7GxHmbWf++cZtcb+M3xV+VXGHlAt6eSqWKtoWvbzBi9/f3wfUTXnV+fj48PCyRSNbX161WKwKB4HK5LpcLILsajQaah2CydnBwMDk5CcKtKpVKr9efnZ1ptdqYmJgHDx5kZWURCASlUqlQKEBTgs/n43C4jo6O4eFhtVotk8lAhmlpaWlsbAxKELPZDE7mq6urYDkCoq92u12pVAKdH9a18/Pz+fl50FC02WzhcBigxTabTafTLS4ugrHM5OSkUCjs7u5ubm4GIVw8Ht/T00MikQCxAjCWyE9Eo+3tbb/fj0ajgUOCRCKrq6tramrAwj03N7eurq66uhqk89PS0mJiYu7du5eTk/Pq1auvvvoKPAaA51pRUSGTyaCopdFo6enpLBYLjkWhUASDQbAZdzqdeDxeJpMRCARw/gG1ByqVCkil6MW6/gmMHQgEIMMVFxfT6fSdnR1gWEHfMhKJzM/Pl5eXf/XVV3fv3o2Li3v06NHTp0/fvHmTnp5eXl7e2dmJx+MbGxvz8vKgS6xQKPb398Hq7vz8fGpqikwmj4+POxyOubm5y8vLsbExkUik0WjGx8d1Oh2NRgOnhPr6+oyMDCAsjYyMXFxcHB4emkwmYDFJJBKDwQAdCAwGk5+fz2azu7q64Dv/7L6FfwLpBY6RwWD8f/beK6jtLMsfr98+zj7N1s7j1qaH7Zqa2tma2pmd2dmdnZ7uadvdtttutyMYsIk2JtoGRBDG5CgRRRAgJCEQAiSiJECAkEROIoPISeQsQELS9/9wivv/WhLBGLt7Z7/ngRLS/d57bviezz3nnntOdnY2ZCyYnZ1dW1vb3t7u7e2tqqrKzc1NTk7Oy8ujUChwNPvixYu0tDShUPjmzRsymQw3XCHdkFAoDAgIEAgEExMTNTU1DAaDRqNFRESEhITw+fz+/n6VSgWXwZqammpra+G2d1paGpvNBsMyJMZxdHR8/Pixs7NzUlKSSqUyHEcVhtVYW1vr7+8P+yHs3RzGFt9Qgj4NEeBK0LnoPOCK/oWXX6PRlJSUVFZWwr8mUdnGx8cHBgaQqwgkM5HL5a2trenp6WlpaYODg3DmtLCwIBaLIRHNyMjI1tbWysoKBIvQaDQVFRVisXhra2t4eDgkJASisKampkJwKIhvB8ZYNpsNMWxLS0tLSkogAF5xcTGEwgdDNIoqNzMzMzY2Vl9fX11d3d/f39PT09/fPzs7C5ZqOp2enJyckpIiEAikUimPx+PxeODNK5VK6+rqIHt5XFycn59fZGRkcnJyeno6aMxUKpXBYFRWViJ3UNgx7O/v19XVxcXFgS3awcHB29s7Ojo6KCjoxYsXjo6OCQkJwcHBdDodPI3d3d2/++47FxeXu3fvfv7559bW1nfv3r1//76rq2t6erpMJmttbW1qaoJcoVKpdHp6GpIFyWSygIAAe3t7yEng7+//4sWLu3fvgrtsSUlJeHh4b2+vyWbIYDDMz8/zeLz8/Py8vDwSiUShUObm5jAMQyH3MAzb29tjsVi3bt3685//bG1t/fDhwydPnvj7+79+/fr169eQCRyC//H5/ICAAJFItLS0VFtbC15du7u7tbW1NTU1AwMDy8vLS0tLCoVCKpWKxWKIVAxuTSKRKDY2lkwmU6nUwMDAzMzMrq4uqVQKF4Sqq6shgFRra2tLS0taWlpQUFB0dHRERATooGi5ovsqeDTa3d2tqKigUqn5+flwQUun08nlch8fH39/fw6HI5FIOjo6SkpKwNMtODi4rq4uKirK1tbWxcUlLS2tp6dnfHy8pqYmJSXFz8+voaFhc3MTMhbweLzk5OTo6OiEhITa2tqNjQ1wboLNwcjISFVVVV5eHp1OJ5PJ3t7emZmZRUVFISEhYJMoLi5eWVlBJyww8nV1dREREXBgj140kxvbBLJ+eiLAlaCz6fRt70ma6+7ubmFhYXl5OTrYQ14YR0dHDQ0NEAd4cHCwtbUVcmylpaUxmUyJRKJWq7VaLSRpgZgMGxsbkD1Gp9PNz89Dxs2NjQ2I0ASRFrKzs8Eil5SUhFJq02i0zMzMwsLC5ORkd3d3KpUKEV9FIlFfXx+6wIPhFDW1Wl1ZWVlYWAjRD8rKynp6eiA6o0wmg8i9vr6+KLI8aBu5ubkcDgesnWQyOTQ0NDk52cXFBeKwJyQkeHp6xsfHQ/B6cHM1Go2Hh4dwH3d2djYlJSUuLg6iO4F7EZyYQvD9zMxMEokUHR395s2b8PBw8LlNTEx0dHSEVKBWVlb29vbBwcFcLhcwpr+/H2Q6JC2HIBWhoaH29va3bt1ycHAA8H748OGtW7fA78bFxQV/DweZH8Fw2tjYqFKp4E4U+CKhm8Hr6+vLy8tarbanp8fHx+fbb7+1t7e3tbV1dnYOCwsLDQ319fW1srIik8kqlUqv1w8PD2dmZk5MTMzNzQkEAgi7aDQaW1pa6HR6VVVVaWkpg8EQCoWdnZ29vb3l5eXx8fEVFRVqtXp0dDQpKSkxMZHFYgUGBoaFhSUkJGRkZFRUVEAM5Orq6sbGRqVSyWKxPDw8IGUb8tJCgS+wdw0qCHGnpqaCgoIgGwQctM/OzlIoFDc3t9DQ0Li4uNzcXDqd7uPj4+bmBmEaY2NjPTw8Hj165OXlxePxuFxuWlramzdvXr58WVxcvLS01N3dXVJSIhQKIdC/t7e3nZ1dfn4+3lMdNNHFxcXe3t7U1FQ7Ozsqldrf39/f3w9XtyG/OpwWoyDDcLIOezV8Xywahy9bNhB0IhHgStC56PyaK3YslDUaDZfL5fP5KFQbmBAPDw8hBGtGRkZmZmZWVhaTyczIyAgKCiosLIQ0rsPDw52dnXV1dcnJyWQymcVira2tqVSq5eXlra2txsbGxsbG8fFxiCfHYDD4fL5YLBYIBKBeUKnUysrK/Px8BoORnp7O4/FEIhGXyxUKhTKZTKlUItsgbP/BVcR4fDDc1dUF2VFIJFJgYCBEHlYoFDs7Ozwe75tvvrl+/XpsbCyYkSsqKiApbGRkJIVCKSgooNFokZGR6enpLBbrxYsX/v7+NBotMTHxzZs3KSkpPB6voaFheHjYaDTC3gJyrTAYDLgi2dzc3NvbSyaTX758GRwcnJCQAPnbIVtLYWFhcHAwhMVwcXHh8Xi+vr5Xr161traGUFAQ4AlOBDs7OyGWwtHR0crKSn19PYSubWxszMzMzM/Pn5iY4HA4Li4u1tbWvr6+EJWCSqXOzs5C5j6YtYODg97eXhqN1traurCwUF5ezmKxIiIi4LoITP3Y2FhhYeHo6Ojw8HB0dLStra2VldV333339OlTPz+/wMBAODOmUqlwkXdqaorFYgG4MhiMtrY2DMN2d3eLiooiIyNdXV1dXFwcHR2joqIgOJRSqYyPj6dQKDKZrL29PS0tzc/PD64yt7e3MxiMnJwcgUAAMfTlcnltbW1lZWVcXJytre3t27dDQkLArxgp2egvwiR0BAv3gry8vHp6euBK2OzsbGFh4d27d2/cuPH8+fPIyMjIyEhra2sSiRQVFRUaGgoJEJ2cnMAyn5SUlJubS6VSQ0JCwLuqrq5OKBRCqt3y8vI3b958++23wcHB4PsGBHjZ29ubkZERGxvr6Ohoa2sbExOTnZ0tk8mmp6e3trbgzjFyaNLpdEKhMDAwUKlU4jGVANcfnAhwJehDySK4Go3G/f19MDPi4/gYDAZILh0SEpKdnc3n8yUSiUQiEYvFLS0tGxsbCwsLMpmsuroa9NGmpqaKioqBgYHFxcWenh4wneXn5ycmJmZnZ0NY8/j4eHBLrqmpcXV1JZPJiYmJWVlZBQUFkHsVNLmurq6pqamdnR1gFe5HKpXKwcHB8vJymUy2sbGBYdjCwkJJSYmfnx9YZbOzs9lsdkVFRXNz8/z8fGRk5NWrV11dXSUSCdwMYbPZubm5IpEoJSWFSqUKBILCwkLwOC0rK3v9+nV4eDidTgfjZFhYGGTLAcfg4uJiCoUSExMD2AN+Lkqlcm1tjUqlghAnkUiurq6vX78ODg7OycnhcrkhISFpaWlubm6vX79ms9lkMtne3v758+d+fn5BQUGpqakQnrexsVEikYBztVKpZDAYgP3T09MbGxt1dXUQqbijo6OioiI1NTUqKgoiGIMZtry8iWLciAAAIABJREFUXK1WG48j3QsEgtLS0oWFBY1GA5EmKRQKh8NBQSVhcFgsVl1d3cuXL+/fv3/t2rWbN286Ojr6+fl5HFNUVBQc6C4uLkZHRycnJ/N4vJycnNHRUQzDICBlVVWVh4cHiURKTk52cHB4/vw5nFg7OztD+jxQGa2trWk0Gjid5eTkgCt4QUEBwCqDwYCQTGQy2cbGhkwmg3KMbtSY3xCDnQR8PzQ0lJaWNj4+Pjc3V1RUFBgY+OLFi2fPnqWlpdXX19fW1sbHx7u5uSUnJ9Pp9NzcXCaTyWQy3759a21tbWVl9erVK/CDc3d3p1AoRUVFQUFBkOZdJBJBloXHjx+z2WyUfwla12g0DQ0Nnp6e9+/fv3LlCljXSSRSQUEBh8ORy+UozBYwfHh4KJFIfHx8wKUZ2Y0sIisBrp+SCHAl6EPJxCyM4WILV1VV8Xg8sMWB2IKrIJGRkQqFYnV1dX9/v7e3NykpSSwW7+zswO3ViYmJ9fX1nZ2d0dHRlpaWhYWFw8PDlZUVOPJsbGwsLi4GRTAzMxMSnpeUlOTk5JSWlnp4eEDko6ioKJFIlJSURKVSi4uLx8bGwDd4b29vbm5OKpUmJia+evUqLCwsMjLSw8MjOztbpVLBRcPU1NTExMSUlBQul1tcXCwSiSoqKsBDytnZ2c7ODrxROjo65HI5k8mE3OBJSUkQCJfH4yUmJrLZbLBtCoVCLpcbGRnp7OwcEhJSUlIyOjq6ubk5NjbGZrNfvHgREBDg7u7+8uVLf3//3NxclUql0+kqKyufPXvm5ubm5OTk4uLy8uVLb2/v0NDQ8PBwPz8/Pz8/W1vbhIQECFYA55o0Gg2OgYVCoUQiqa+vB9M3BG0GnRh8siDeE5iLQVKDZ017e3tDQ4NQKHz+/PnTp08rKyshilZLSwuE/4V/tVrtwMAAg8FgMBjoBq1Go4mNjSWRSBkZGb6+vm5ublZWVnfv3r1z546dnZ29vT3Y0oODg+VyucFg2NraKi0t9ff3h9C+e3t7W1tbra2tNTU1KysrcF4OkbZCQ0ODg4ODgoJevnxpa2t748YNON28detWXFxcXV0djUZjMBhMJpPH4zU1NUHkyJycHHB+FovF4KKMt3Xjo2CamFIBXHd3d2UyWVNTU2Rk5Hfffefq6pqfn9/Z2bm+vg4DCLscNpsN+7/Kysre3t60tLQbN258+eWXDx48SEhIiI+P9/X1LS8vb2hocHBwiIuLq6+vh7gWFArl/v37gYGBo6OjGo0GYvHDLayBgQEulwshNf7whz9cvXoVUqxLJJKEhASZTAbBMoF5nU6nUCh8fX2bm5vxb99J4Erg6ycjAlwJugSyqLyCtxGXy0WuTMvLy2KxmM/ng8cjlFxdXWWxWGFhYRKJBEURwjBsaWkJFFCwBoO9rru7Gy60hISEREdHh4eHM5lMuVxeXl4eGRkZEhIC4escHR3t7e3ZbHZJSQmES9zZ2VEqlVVVVSKRqLGxsbKyMiUlhUKhsNnsjIwMEolEp9PFYnF2djac3tFotPT09KKiopKSEshjA809fvw4NDR0dHQUsrXU1NRkZ2crFAo2mx0UFMTlckHWFxcXw2UbSJpdWFgYEBAA9267urr6+/vBN0ehUDx79gy0UnANTUtLKyoqmpub6+zshIyn1tbWECYQsgD5+/vb29s/fPjw8ePH0dHRcLr58OFDKpVaVFSUm5sLpu+Ojo6ioiIqlQrpzRMSEvr6+pAJAYLOV1ZWovBP8/PzXC63uro6Ozvby8vLxsbm9u3b/v7+CwsLSqXS09MzPDwcUqZrNBoIHJifn0+n01G8eKPRKBAIPD09IdkfqOMvX768ffv2w4cPHR0dnZ2dAwIC4BItujkjFAqDgoKkUmlXV1dOTg6AJWBMf39/d3e3RqOZmppqbm6GUJTR0dFwuvz9999//fXXr169evPmzZs3b/h8PljXq6ur+Xx+WVlZdXV1cXExg8Fobm6GjO7AqhEXPgK/HQSzMFp+er2+q6srKCjoq6++ev36dVdXF7qNfXBwMDY2VllZWV1d3dvbK5VKS0tL+/r6iouL3d3dSSTS27dvY2NjIXRwQkLC+Pi4Uql0cXHx9vZubGxsaGiA7H7x8fGurq5v376F1OuHh4fIzX59fV2lUuXl5d29e/f3v/+9p6cneLm7ubklJiYCwAPzOp2upqYmMDCwo6PDaDwx2dyZ4EqA7qUTAa4EfSidpLnu7++XlpZyuVw410QxlZBoAHGm1WolEkliYmJHR8f+/j7orPv7+8XFxc+fP4+Li2tpadnc3IST0ZqamujoaHBwhfTjLBYLYuI/e/bs5cuXHR0dkHSaRCJlZmaCV8vo6KhAIIDsbIODg6urqwcHBxqNBvLHjY6OlpaWgpkUXEBDQ0Pd3d29vb3T09Mh/6iXl5ezs3N4eHhoaGhRUdHi4iKHwxEIBJDqrqGhAYIqABjHxcVJpVKJRAJxdNPS0sCdCiJJSaXS+vr6pqamiYmJrq4u0PACAgJqa2tLSkoCAwM9PT0BKoKDg0FXu3//voODg6urq7e3N4lEsrOze/jw4YMHD1xcXBwcHGxsbJ49ewa3PyE0fEdHR3t7e3h4uLW1tb+/f3FxcX9/PyArJASdm5sD92aUqb67uxsSmvr4+Dg7O8MlSysrq8LCQhqN9sUXXyQkJExOTiqVSojbV1JSkpaWxuPx4J4uwNLQ0BCJRLp7966rq+vz5899fX0zMjLAwvnkyRNvb2+4CdrT04MWSV9fHyQ/yM7ODgoK8vb2RgEuNjY2pFLp5ubmxsZGX1/fxMTE1NSUTCaLjIy0s7O7cuXKl19++fTpUzs7Oz8/P0hLl5GRQafTi4uLQZXMycnJzMyEAMJNTU3IFRyfCt583cLKXFpaSkpKunLlypUrVxITE8FODle2AB3lcjkMSGVlZV1dHYfDsbOzu3nzZlFRUVtbG/imxcXFVVVVQVh/2HaAbx0EYszLywsJCblz505JSQlK2gP+ShsbG5WVlQkJCQkJCVZWVr/5zW+uXLly586d27dvh4eHT01Nob3pwcEBZIxHJ8r4Dpq/oWdCL6HdXhYR4ErQhxKyquENa0ajcXd3l8fjFRYWgiERAt+DERIsYJBOpKmpicvl9vT0DA0NDQ4OQnbMpqampKQkkIwrKys6nW5yclIqlcIRY1BQUE5OTnBwMNjl4Najk5MTi8XSaDQGg2F1dRXCDnd2dg4NDRUUFFAolJSUFPCaMSGtVru+vr6/v7+yslJYWBgSEuLq6hoWFpaVlZWfn9/Q0JCenk4ikahUal1dHYvFAneq4uJihUJRUFCQnZ2dnZ2dl5eXkpKSnZ0NLqy9vb2Qlw1iUGRnZzOZzPb29oqKCgaDMTIyMj4+DoEOEhIS3N3dQRve2tqqrKwMCgp6+/Ztenp6fHy8QCBISkqysrK6cuXK3bt3IVrv/fv3v/vuOzs7O/BbJpPJERER0dHRVVVV7e3tPT09zc3NHA4Hsr3KZDK1Wj01NQVeqSB8x8fHORxORUUF+BZhGAYhfPl8fkVFRWlpaUpKSkREhKOj48uXL58/f/7111+z2eylpaXZ2dmDg4OBgYGUlJTKysrW1ta9vT3s+EB9aWkpJCTkm2++CQsLg+Q8LBYLDhdtbGzgDPLZs2e1tbXIdWh8fDw3N5dGo8XExIhEora2NhQgGpKpKZVK8BKfmZnp7u6em5vr6+sD+/+3334bGBjo7e1ta2sbFhZGo9GioqKoVCqLxSoqKgI9nkajpaamFhUV4RPkYTjvHvN/AYDr6+s9PT19fHxiYmLodHp6enpcXBz4rEHEJTqdzufzwWiRlJQESe9v3LgRERHB5XJhRjIyMtra2iYnJ2UyGXh1wfdUKhU2iIGBgba2ttnZ2Wtra8iH2Wg0HhwcqFQqSFCRlJT0hz/84Te/+c2vfvWrb775JiMjA/lAGQyGg4ODxsZGNpsNMR3xuwcTvLR4FoteYQJcL50IcCXoQwm9unh8NRqN29vbcM3UYDBsb29DcAYMw+B4CUpqNJrc3FwI/wbZpDUaDZgcRSIRBFGCaxtMJpPNZkP8ASaTuby8nJeX5+7uHhERERcX5+HhAbcRgKWjo6Oenh64VpiUlJSamsrhcCAnOYZLyGUibhYXF+l0ekFBAWRYW1tbk8lkAoEgOzs7JydneHh4YmKiuLi4o6ODTqfzeDypVFpUVESn02k0Wl9fH5fLTUpKolAoXC4XAh0rFIrJyUk6nZ6dnZ2SklJSUpKcnFxWVgaBpcRicUNDA4/HS01NRbGI19fXKyoqwJZLJpMrKirq6+vpdPqTJ08gzwz4qQYGBsIxZERERG5ubk5OTkREBIfDqa2tbW1tlclkeXl5np6eaWlpEDWwtbUV6jcajXq9fmhoiMViFRcXj4yMQPdra2tDQ0PlcvnOzs7g4CCk4YOgfZDiprGxEZLDLy8vA2jNzc11dXVBSh+j0ajT6ba2tmJjYx88eAAJ7e/fvw/JdCEmkZ+fH5VKhcCNEOsfwzBIu0smkxMSEtRqNXZ8TwaAUKlUcrnchoaG7u7urq4uLpcL5+scDsfe3v7GjRtBQUGhoaG3b992dXVNSkoKCAggkUhJSUk8Ho/P55eXl+fm5gYHBzc1NcGSw044kkS3sOBQ2WAwQIL65ubmxcXF1dXV+fn56enpkZGR0dHR7u7uysrK7OxsPz8/CoUSHR1dWFioVCpBPX3w4AEAfFJSkkAgCAsLS05O5nA4wcHBERERYOGIj48nkUjXr1+/d++era2tn5+fRCKBtPMmavTe3l5qaioYKq5du5acnKxSqVAYTsg9UFtbGxERAWn7sHevupq8kgS4fkoiwJWgDyXzrTHQ7u4unU5ns9lgE0ZxWZG7ptFo3NzcTExMJJFIYrEYrsfMzs6WlZXJZLLZ2VmQv0tLS1lZWTQaLScnB04fIRTA3NxcQkICCNPXr19LpVJwVNFqte3t7VQqNS8vr6qqisViUSgUEIIKhQLxjE6n0JEwZFzf29sDCYth2O7u7vLycmdnJ6S4gZCHY2NjXC4XkBsU1traWpVKVVNTA5bJ7OzsqqoqJpMJIQgEAgH4cDEYDC6XW1NTA8wLhcLa2tqMjIyMjIzFxUVgTKPRlJWVcblcJpMZExNTXl4OyigEgHzx4gVE0QPP28jISOgmJDOHQ1OpVNrQ0NDb2wsZRnt7e3t6emCnAuGFIZRuSkoK7BjAXNzU1EQmkzs6Og4ODmQyGdzydHV1vXPnzjfffOPg4NDX12c0GrVarUKhCAwMrKqq0uv1CoUCQtrCAK6trcH9k9evX8MNVwgfERYWFhAQYGNjAwEFGQzG9vY2jPD29nZaWhqkokOOx8Zjr6Lp6WkKhQKnlYCjGRkZQqGQw+E8fvz4888/f/jwIYlEcnR0fPjwobOzM0SFDAgIiImJefPmjb+/f1RUVE1NzcbGBlLm8FdaUXPwAdYPOnOdnJxsbm4Gu7cJ7e3t1dbWBgcHM5nMvr6+7e1tvV5/cHDA5XIfPXqUnJxcUFBQWVlZWlpqZWXl4uJCpVIjIiJCQ0Pj4+ODg4PBMHDz5s3PP//c1tb28ePHfn5+sPOD1QgXWI1G487OjkKhEIlEDAbDycmJx+MBsqKLQ3q9HryFe3t74UUzv5BzJmQS4PoxiABXgi6HTF5Og8Gwt7dXUFAgEAiQXMOH8gFwPTg4yMzMtLe3h5zq4KLZ0dGxubkJonZvb6+ystLd3T0uLi44ONjLy6u0tBQ0YKPRODU1lZOTExkZmZKSsrW1hWGYTqfr7u5msVgQ5V+r1arV6oKCAvAGgjACeNmKJBE6poIweNixYwuGYRBMH2FwS0sLhUJhsVgQyS81NZXP5xcXF4O7cmZmZkJCQm5ubmZmpkqlmp6ehlB2KSkpNTU1IpGorKzs4OBgeXlZKpXKZLKIiIjk5GS4BQRuqBBjViQSwW3dlpYWqVS6sLDQ29vLZrOTk5MTExMzMzOh3fLy8qqqqubm5rq6OjA+wwVW2BAMDAz09fVBIEYIyLezs3N0dNTf3w9RFZuamsDdVyKRBAQEAE7k5+e7ubm9fPnS2tr63r17dnZ2rq6uXV1dGo1menoarj/BzRkIHomMEI2NjVlZWa2trW1tbWAqCAsLg5hZkZGRfn5+xcXF+fn5YrEYjMkwv4mJiW5ubgAtQFqtFvIB1NfXJycnR0VFJSUl8fn8gYGB/v5+sVgcHx9vb29/5cqVP/7xj9evX79z586LFy+Cg4N9fX2pVGp1dXV3d3d7e3tbWxtkFEBzbbAULAwR3qSxsLDQ09NTU1MDaeQx3CYMO45XNT4+vrm5ierR6/UVFRXguZ2bmyuRSIRCIYlEcnBwiImJycrKCg8PT0hI8Pf3h4vR7u7u33zzDdyE9vX1hS0jdozxKLqhRqPZ399fXFwsLy+vr6+HxQmLFpKly+Vyf39/uOcKBy7vi5EEuH4MIsCVoHPReV45k5dzb28PLkLANhydeCEZd3R0pNVqGQyGjY0NuLG0tbVJJBKASQzD9vf3pVKpu7u7vb19ZGQkmUzOzc1dW1tDrej1+ubm5qCgoKqqKmDg4OCgs7NzYGDg8PAQMTY1NRUZGWlvb8/n808SH/ANGKWHhobwdmMMw8D+Bvr30NBQRkYG2PfgTm1mZmZycjKVSi0oKGAwGMnJyTKZbHx8fGFhQS6XQ5SDnJwciG9QXFwMiU0aGhqYTKaPj09CQgJAF4ZhExMTFRUVy8vLCoXizZs36enpAoGgt7d3d3e3vb0dnKQEAkFbW1tra+vY2BjYnyHmIgTl4PF4paWlHA6nvLwcTp2npqZKS0shPG9PT8/s7GxfXx8cacMlJQzDKisr/fz8WlpawE4A/lNOTk7gd+3o6NjU1ASZCVpbWzkczvLystFohINtOOfe2NiIj4/Py8sDJ6nd3V2lUpmYmOjk5GRjYxMfHx8REdHc3LyysrK8vIwy3ep0Og6Hk5CQABAId66Gh4fr6+v5fD6Y31UqVX9/f2Njo1AoFAqFcrk8NjbWysrKycnJ3t7+888///LLL+3s7OLj48PDwyHkb2trK2QURzOIFow5uBrfDX8Ii7OtrQ2yyYpEInDBg9mHMhBuE7YIRqMRGjo4OIC7VWlpacnJyTQarbOzk8FgeHt7Q3JAuCEGp7YQXwISDKekpDQ1NS0tLRmPTTvwjoDyih3v8zQaDcJy+Obo6Ojw8LC1tZVEIvX19WE4szYBrj84EeBK0LnoYuDK4/Hq6urwjiQYhoE/JIiAzc3NlJSUgICA6enpmZkZHo83MjKi1WohU0pzc/OrV69Ac0JuuvgWIUSiVCqdmJhA50xarRaZzozHWQHq6+uDgoKQcgCx9Q8PDw8ODjY3N9fW1tRq9crKSn9/P51Ob21tRRIZMYy3bMvl8oCAAFdXV1CqQE+lUqkUCgXy6oAKKJfLlUolRC1ub29PTk5OSEgoLCwEHK2pqSGRSD4+PmQymUKhDA4OQlZXuVx+dHQ0NDQEBvOsrKyVlZXV1dWampqqqiqpVFpRUSEQCAQCgVwu7+np6e3tra+v7+npqa2tzc3NBX2awWBAstuxsbGurq7CwsLa2trm5ubW1lalUlleXg4HgSUlJc3NzWq1msVixcfH19bWlpaWkslkZ2dnBwcHDw8Pf3//ly9fenp6VldXq1SqqqoqOD6EqMLj4+PV1dWAi6OjoykpKUqlEs3OxsZGZmbmmzdvMjIyqFQquCzBySKGMwxArODNzc3Nzc2uri6JRALWi/r6ei6XK5PJ+vr6JBIJuKRBvoGoqCgXF5eioqKsrKxbt27dunXLx8cnIiLC09PT398flF0ajYbXhoHMjyFNPqOSMzMzkG9HLBZDqoDa2lqIQ7K4uAip5tVqNeAfrPCNjQ2IRhkTExMZGSmRSNbW1mA8pVKpUCgkk8mBgYFlZWVJSUmBgYF+fn5OTk7ff/89CgmJ7LoY7uQCj5SIQ8SwwWBobm5+/fo1gCs6PH4vIsD1YxABrgSdi875yuEF1vb2tkAgqK+vR7tsvNoKH8bHxyFWAERvl8lkGo1maGgoISEhJSUlPDw8KCgIMsHl5eVBbks8M3iWkFhBajHi5OjoaHt7G1QNvV4PEYtkMhlE2E9LS4uMjISADJmZmZANDQADSTT9cRISaEuhULi7uz979gxCJkF4JoiURCKRAFxhBFDk2LW1NR6P5+XllZGRAUEAIC5Se3t7dXU1h8Ph8Xitra0KhWJmZmZvb6+xsRFiwVMolPHx8aampoKCAj6fX19f39jY2NHRkZubGxMTA6HkFQrF8vJyR0cHk8mMjo6mUChJSUlwT7egoKCwsJDBYEA6v5qamszMzLdv30JIXgj2BNCVn5/f29vLYrFevXplbW0N939CQkIgA25RUdHY2JhYLI6KiiKTyRAmHpK97O7u6vV6iDEJ/UWXXurq6oqLi6empgoKCt6+fUun02FgEWAYDAaVSiUSiSAWdFNTU1dXV0tLi0KhkMvlLS0tIyMj7e3tkC0AwvFnZmY6OztHRUXBYeTLly9v3ryZmJhYUlICISlEIlF3dzebzQYXNouAgVpHSxG//8MwbHt7u6ysDCIzP3ny5OHDh2FhYRwOp6ioCByqOzo64OQCORCsra3FxMTcuXMnPDwc/Kg3NzfB94pGo7FYLC8vL19f34aGhvj4eAgJ4ubm9vz5c1dXVyaTubq6itYY0rMR1uK3BRgOevV6vVgs9vb2BkP9SW/HeV5bAlwvlwhwJehsOv9bhy+2ubkJYQXxd/PBRAwSbXNzE1KgDA0NyeXyvr6+paUliUSSnJzs5+cXHBxcUFAwNDS0u7urVqshFB86T8I7dCBrMwJUvCEabf+h9ZGREXDQzcvLg/wkAQEBzs7OEN4oMDDw+vXrbm5uKpUKPQUtohh1RqMRbLYhISEZGRlwpRVC8wcGBj59+pROpwP2oBpALM7PzyckJERHR0MIRoFAwGaz4fz48PBQJpOlpqbW1dXt7+93d3dDaEBAyqqqKojv2NzcXF1d3dnZOTw8XFJSkpKS4uTklJCQ0N7evra2Njo6WlRUlJycDHsROp1eUlJSWloqEolKS0vBGomyA3l5ecXFxUGQyPz8fH9/fzqdXl9fT6FQ/P39bWxsvvvuOx8fHyaTCafLEolkZ2eno6MDIhsDiE5MTCgUCr1ev7i4mJaWNjAwAMsA7UWWlpampqYgXm5wcPCbN29mZ2ex43uxer1+fHw8OTnZ39+fwWDU1NTAYEokkqampvr6eoFAALEMIY5mWlpaenq6p6eng4NDYmIipGaLj4+/efOmj49PUVFRTk7O8+fPg4ODZ2ZmNjY2hEJhbm4uBMow4ozARpyhGJlhYYrn5+fBJbi/vz81NdXLyysqKsrJycnZ2bm9vR3uaw0PD09NTYEKjl9dS0tLZDLZ1ta2qakJYv9qNBqpVApJ1N3d3b///nvQaF+8eHHv3j3wb3r8+LGTk5Orq6tUKjXxujIcO+ghpRa9SmgreXh4KBKJYmJikFHnAuhIgOvHIAJcCTqbzvPWmQgsDMO2t7fLy8s7OzvRsyDIUBz/np4eGo1WUVHR1NQ0Pj5+cHAAPqsZGRnl5eUdHR3g5oMI6RYAmRCAAiXbMeKSiCHExYOiVqsdHBzMzMyECypjY2MVFRV8Pl8oFEZHR+fk5FCp1AcPHtjb26enp4NExlvk8IOwuLjY19cHEQQHBwezsrIg5KxAIPDy8qqqqkJhAkFwowCQra2tVCq1u7vbaDTy+XwWi4WcUVdXV/Py8sRisUqlSkxMjI+P7+jo4HA4kG+HyWTCmJSUlAwODspksubmZrFYDJEx5HK5Wq1eWFjIzc1NTEyMiYnJzc2NiorKzMzk8/ngbxUbG5uenl5ZWQn9ffz4MdicS0pKwOkaSvr7+0PYh++//z40NJTD4bBYLBaL1dfXd3R0BOG0YmJi4IIsJMQ9Ojrq7OzMyMgA4ER7ILymtbOzk56e/uLFi4GBAWQAmJubi4uLs7e3T0xMFIlEfD6/srKyvb29rq4uPz8/KysL/IDEYnF7ezuYssPDwx88eODv7x8ZGfn27VsajUYmk62srGxsbNLS0nJychwdHa2srIqKivb29tRqNYSPQP5TGM5ryXwxDw0NsdnswsJCGAoajfbo0SNwRXZycurv74dV3dTUpFQqYU7xVU1OTr5+/TopKQm8smGJzs3NxcfHw9VkyBtIpVLv37//xRdfPH36NCsrKzg42MnJydPTUyaT4TdzsHQhawJKhggLG+0GMAzT6XRw9L63t4caNeLcBd73BSfA9bKIAFeCzkWnv3hG3HkVer23t7chPhyCPYR8RqNRrVZzOJzCwsKBgYHV1dXZ2VmIpFNfXw+Zy/CV4xVW43H4OvwHVBJ7d+cOAAy8LSws5OTkQGoXOPVUq9Wtra0NDQ1VVVVJSUlOTk5Xr1599eoVqI8Y7tQWe1cpxzDs8PAQwj/V19d7eHgkJSXBaVxbWxtc50d+0XiTIyR153A4i4uLbDa7oKBgf38f+gXY39DQAHdpFhYWNjc3aTSat7e3m5ubr69vXV0d6HBdXV21tbUQp4JGo8E3fX19bW1tkCkWXUR5+/ZtXFwci8UqKytLS0sLCwuD0PYxMTFPnjxxdXWNjo4GtdXHx4fD4SQmJjo4ONy7d+/27dtPnz4F7RD8mVEAoJ6envDwcAi+Pz093dPTs7+/X1FRwePxUIBAk17DX6VS6efn19TUBMOysrLCYDCcnZ0DAwNBR4ecAUwmE/I6eHp6JiQkVFVVtbW1jYyMSCQSEokEN21iY2NfvHgBwaWfPXvm6+v79OlTW1tbJycnSCVEJpPb2tr0er1arS4vL8/JycnNza2rq0PhFzCcLouUwtbWVj6f39LSUl9fD2mF/Pz8rl279uc//9nKyiovL0+hUPD5/Pz8/JGREQSEqMtX+ow3AAAgAElEQVQ9PT0kEqmqqgq/ldza2oK0id7e3h4eHsHBwY8fP/72229v3rx5+/ZtyOVw7949Nze3zs5ODHfN13Ac1ww8A8CfDvamJkce8/PzU1NTYAJBe02LS/ekV5gA149BBLgSdDad583Eu1rA6721tVVVVdXT0wMF8AC5trYGtzlnZ2fVanVjYyOct6GAQRgO2PCNmp88ncQPhgsYC+WVSqWvr29ubu7y8vLExIRcLl9aWgJdsL+/H9LDQVTFkpISZEs0r99wHAC2oaGhpaUF3JR6e3tNNgSIASNOk8YwbHNzEzLnUCgUdI8FftVqtaurq6urq1AJ5ObjcDjPnj0jkUhyuZzBYJSVlRUVFUH0BnAerq+vn56erqurA6vy4uJiQUEBxPp/+/atl5fX27dvi4qKIFddQEBAXl5efHy8i4vLs2fPvLy84uPjX716FRQU5O/vb2dnd//+/QcPHlhZWfn7+8fHx7u7u7u6uhYWFiIX7uXl5ZSUFMjBAvEsFxcXIa84ytaClgGymoJfa1ZWlkAgAEfu7u5uPz8/sEVzOJykpCTIYO/h4QEp8O7cuRMYGAin73DADBdGBwYGysrKnjx5AjZbSNTKYrEePHjw8OFDCoUCpmN0cD4zM5Ofnw9hNxQKBXJURtNkOA46iKwRdDqdTqdDoCt7e/ubN28GBwfn5+fz+fza2trx8XGwvuCn2GAw1NfXh4SE9Pb2YjjDONh1R0dHX716dfv2bTqdnpiY6OzsHBcXR6FQAFn/9Kc/Xbt2LT8/H7AT7/GHnOnQ7XCtVgtKMyxOyLObl5cHSdRhl2DyPr4vshLgeilEgCtBZ9M5X06Tfzc3N8HvAw+HGIaBo1NiYiJEPKiurq6vrx8bGwOZi7foGnCEKseb9Sya+EzA1Wg0gjzt6+tzcXEhk8ljY2O1tbWxsbENDQ0ikQjCOJBIpODgYKFQ2N3dPTMzgxRKk36hD+vr60KhEOLEgsEQMY/fARjfPZYDUiqVISEhZDIZRYzC3tWBjMfW76Ojo7W1tby8PLgWQqPRKBRKaGjoyMjI0NBQdXX1xMREb28v3DdNSkqam5s7OjqC1ENwncbd3d3d3T06OjorK+vt27ceHh4BAQFxcXEuLi42NjYQgiMmJiYgIMDa2vrRo0c2Njb29vZOTk5hYWEeHh7ff/99QkLC1NQUYmx7ezs7O7u8vNxgMIB5XCKRZGVlTU5O4vuIHz00dG1tbbW1tWA2mJycTEtLg8NvNpsNh8Tx8fE+Pj6QZg7y/aWlpdFoNNgciESixcVFo9E4MDAQFhYG8XujoqKUSuXCwkJYWNitW7f8/PySkpKCg4P9/PzQkYRGo5mdne3u7p6dnUV6Kn7Z6HS64eHh9PT0jIyMkpKSyMhILpcrl8v5fL6dnd3Tp0+rqqogUTzaQqHeIVOtSCRKTEycnJw0HmdmRWtvYmLCwcHh7t27cNtYJBL19/dPTk52dXVBIOsbN26QyWSI9IkuuaIlhPjUm4UO1mg0RUVFsKqRncbiS2rpzbaMrAS4XgoR4ErQ2XTmW2f+k9Fo3NjY4HA4ra2tIH0wDDMYDHNzczk5Oc7OzuAsI5fLwTfEgHP8wXAaKv5iIh5lUSvmAsjkMzrlhfhBz549i4mJSU9PB+NhUFCQu7u7o6NjaGhoYmIih8OZmpoyvqtrYu+COnwzOztbWlpaX18/Pj4OGhseSJBZD4+vqEJI1xodHY2uNqIuGI4jWKHmICgSpM8LCAhwc3MLDw8vLy/n8/lSqRTQrr29PTc3NyUlBZ1Sb2xssFisx48f37p1y9ra2sHBgUwm0+l0EolkY2Pj4+MDqQggkzmJRILwijdu3Lhz586jR4/s7OxsbGwcHBwYDAa65gQcHh4eFhQUpKamLi0t7e7uLi0t5efnczgcUG1PktHwGSJewXDpdLrZ2VmZTMZkMhMTE6OjoyHoLo1GKygogCDDGxsb6+vrGxsb29vbkGUBFsDo6CikSSguLg4MDGxvbzcYDDU1NQ8ePLh//z5cO3Z2doZsqYgNA+48Eh+AV6/XT01NJSUlhYWFtbe3l5aWglN3SUlJQEDAlStXKBTK4uKiSqWan58H9EKzY8BFHAM9HnynTZzsBgYGbG1tXV1dBwcHDw4OwI3cYDDs7+/DCbqPj4+1tTV4h4Fuilz/TMAVglCiRaLRaHg8XlBQUF9fn+E4sc/5MZIA149HBLgSdC46/ZUzF6MYhq2vrzMYDIVCYTyOfzQ1NRUVFfX999+7u7vX1NQsLCzA3RiEK3gvJBNw1Z8QVQc7YVduxFn80OO7u7tdXV10Oj0yMvLNmzcODg729vahoaFlZWVzc3NLS0uNjY1tbW0gH9G9CMPxVRz8Wdf6+vrw8DC6sYO4NdeqEUsGgwH0noODg9LS0sLCwp2dHfgJ76uF7rGgELI9PT0ZGRkvX760s7NLS0trbW3Nz8/ncrnz8/Pw+ObmJlxTAe3fcHwVSiQS+fv7Ozs729jYPH361Nvb28vLy9vbG7LS3rt37+uvv/7++++trKyuX7/+5MkTHx8fW1tbOzu7V69e0Wi0trY2fNQCw3FoLbFYHBoaymKxlEolhBoWiUTIT82k+xbXBobL7AaIC8l6V1dXNzY2wGxgcWbhm8HBQTKZXF5ePjAwQKFQWlpajEbj8vIylUq9e/duTExMSkqKm5sbmUxG8YoNOF8hPGMwa6urq0qlcm5uTqPR1NXVeXp6Qoyqa9euXblyJS8vT6fTra+vi8VisMRgx9eNUFV6vR5ie+EXKhh1jUbj8PDwq1ev4uPjl5eX0YLBjqF9c3OzoKDg7t276enpEEILn0HdZAwNx2exwADEQSOTyf39/fhOfQiyEuB6KUSAK0GXSfiXc3l5mU6ny2Qy7Fgmjo2NgeWts7MTBbsxQVYMhzR4SY3HrfOwocfdasCO737ANzs7OxBNMC8vTyKRLC8vI9VZp9MdHBzgj+XQU4Z3r0Kac2KiVRtwpmzEEnw+OjoaHh7u7+83uS9kwj/6fmRkJCkpyc3NLT4+fmpqymAwbGxsQKQq1ND6+joEZ8ZwmHR0dLSwsCCVSnNzcykUSmRkZGho6KtXr54+fWptbX316tXvvvvuzp07Dx48ePbsGVz7gcPF/v5+BPwm02o0GldXV/v7+yF33tTUVG5urlgsBhTR601D+J40XyZHg9gJ5nE8hiETyMzMTEpKSmNjI/gDS6VS2LX09PS8fv367t27Hh4ejo6OAQEBeDsEviGTHiE29Hr9yspKVVUVhUIJCQnx8/MLCAhIT0/f2trS6/VCoZDH46F4ingkM767nUK9ACxcX1+XyWRdXV3g04vh1Gij0QiJhkgkkr+//8jICH6ZmUwoYhIcnXQ63c7ODpvNfvPmzejo6HtB4ynISoDrpRABrgRdJuGNtwsLCzQarbq6GmLz6nS6/f39jY0NdC/C3MwLZCJz0Tfv9c7jJRRSB/HVarXapaUlEHZGXNxj/fEVTHSWhgxxqHfoHi2A8f7+/v7+vlarPTg4gMIoohOURKGdkMFwb28PdBS8SdlkDBG+zszMZGVlxcbGdnd3g+Po4eGhVqvF/9W/62WKnwidTre9vT0zMzMyMtLR0QGp6cFPNTU1NSUlJSUlBQINNjU1jYyMbG5uoh3J0XHSBfwH/XHO0c7OTqVSCVlOUaJ7xAaik+Q1fkYQqyeZKPDfDA4OMhiMoaGhra0tsVjc3NwMj0PWAW9vb0jJB5EmLS6Pk9YSDPvm5uby8rJarZ6bm1MoFOnp6WAkGBsb43A46DovfoOIR1Z8Kwh3YejwCxImDuYOrLteXl61tbV7e3u7u7urq6tgDF9fX19dXYWMjWtra8vLy/Pz8zMzM0NDQ11dXXK5PC4u7u3bt+ge1IerrQS4XgoR4ErQJRNSxZaWluLi4iDwb2Njo0QiEYvFbW1tHR0dPT09AwMDAwMDU1NT09PT4+PjKpVqbGxsYGAAQq63t7e3tra2trZ2dHR0d3cPDQ2NjY2NjIxAJPqhoaHh4eHBwcG+vr6enp7u7u7u7u6enp6+vr6BgQEorFKphoaGlEplV1cXxHCHCtvb27u6upRKJVTS39/f1dXV1tbW1tamUCjg/ijkG5dKpXD5sqioSCAQ1NXVNTU1QTJXiLkvlUpra2shaSv0USqVwl+FQqFQKBoaGmpraxsaGpqbm9va2iAJHdQ/MjIyODjY0dHR29s7NDQEbMOHwcFBSG3b398/ODg4MDCgUChKSkqKi4slEklDQ0N9fb1MJmtqagJ+Ghoa5HI5JEiHoPkdHR1dXV1oWAYHB0dHR6HygYEBiFEsFouhHrlc3tDQIJFImpubocWenh4YsY6Ojs7Ozs7OTqgN0uy0trY2NzdDznC4jQoZYGBeRkZGwNkKOO/v7+/t7e3u7lYqlSMjIyqVCn6FYsPDwzCPKpVKpVJBsMaxsbGJiYnJyUkoPDk5OTMzMzExAcMCU1ZeXs5kMltbW4eGhhoaGpqamqDFycnJoaEhHo8XHBwcFRUFjnLT09NQ4dTU1MzMzNzc3Ozs7NTU1MTExMTExPj4+Pj4+NTU1Ozs7Nzc3OLi4sLCApRZWFhYXFyE4JEKhQKmjMPh8Pl8YKarqwvCNXd1dXV2dkI3+/v70XKFJToyMrKwsDAyMgLllUplR0eHXC7Hr6XOzs6CgoJnz57FxcVBprzY2FgajZaZmRkfHw/xFCHoRGJiIiQEJJPJ7u7uTk5OXl5ehYWFKNHQhyMrAa6XQgS4EnRphH85DQbD1tZWUVFRQEBAZGQkCIiIiAgKhRIfHw/xePPz83k8HghoJpPJ4XAYDAb47ubk5IABmcVicbnc0tJSPp/P4/EKCgry8vJoNFpCQgJcZkhKSkpOTgYNLC0tDZ7Nz88vKirKz89ns9n5+flMJpPBYOTm5rJYLPQvpNQuLi7mcDh5eXmFhYUQqyg/P7+wsBC+TEtLox5TYmJiSkpKeno6nU7PyckBxkpKSgQCQWVlZXV1tVAoFIvFYrFYJBKJxeLq6uqysrKSkpLCwkI2m81isTgcDpfLLSwsBE8oCApfU1NTV1cnFouFQiHcAykrK4NQDwDnEPcf8LKnpweC6yqVyu7ubojgKJVKIXMOZAUoLS2tqKiorq6uqakBMG5oaBCLxXw+v6CggMvlQqwGoVAokUjkcjlYd+VyeWtrK/xbW1tbXV0N6CuVSuHeLaB4XV2dUCiEa1T5+fksFisnJwdiNwoEgurq6urqapFIhGIqQfb16upqiG4IIZGLi4sLCgqAGRaLxWQyBQIBvvsw3Xw+v7S0tLi4uKioiMvlwozk5OQwGAxIgc5kMmHKmEwmzEhJSQmPxyspKSkpKWEymYWFhVwut6CggMPhcDgcYDg3NxcyGAJ0wa0bWA/5+fnAFZfLzcvLg8SChYWFEHyRyWTm5eVlZWXl5ORApMzExERYzzExMVFRUdHR0bGxsTHHRKFQYmNjIyIiqFQq8BwTExMbG0ulUhMSEuLj4yGgBNQA9oOIYwoLCwsNDY2MjIyNjY2MjIyIiIiMjAwPD4+JiYFln56enpWVlZ6enpOTU19fD6kFLvaqEuD6kYgAV4IugYzvBh2E91On062uroLSgFSHhYWFpaWl9fX1nZ2dnZ2d9fX15eXllZWVtbW1jY2Nra2tnZ0dsIZtbm7u7OyAoRVMkWCh1Wg0GxsbS0tLEGp/dXV1bW1tbW1tZWVlaWkJ1ba2tgbeMdvb27u7u5CIBkxzkMYL4ukjuy5c1UcEll4otru7u729vbW1BSzt7u5qNBo4mkXHZkYzUzaGO06Gy47ISgyfTeyfqIOnmEbxNaPPhuPbjSbTYcTZKvV6PfR6d3f34OAAWXdNJKlJVcjCjPhB9moYRiC8aysyGsN44mNUwWDCwKIx3N7e3tjY0Gg0Wq0WxhlGGE3Z7u4ujDyUhA9bW1tQ287Oztra2tLSEkwNLJuNjY2NjQ1YG5ubm2BWXVlZUavVs7Ozk5OT4+PjsCDR5+np6enpabRQ4cP8/DxUApl8wCQLnxcXF+fm5mZmZmZmZsbHx8fGxkAFBwILAZgiRkdHx8fHQfkGghcBbngDV/Pz84uLi2CIVqvVa2tr6+vrwPnW1hZYhsFxGlb79vY2HAfACOPny4g78T0FLAlw/QREgCtBH0p4gYvAFR1envmsxe9NXu9TkMZo6ZAJoB1xYl4z/kjSvKrTD4PxzRlxJ6noe4MlHyXzes6sHw9m+L7g4Rw/7ObnnfgeId7wlaOTWoSLeB7wDKB/zYUv/t8zBbQ5S2eKcjwn6F/zAhhuck0w5vT6TyKTFtH4XKy2Ux7EV3t0TGhSUNNojvCLBM0I/Io4xw/aSSNGIOtHJQJcCfogMpHmJpiB1Cb02psIShNZb44N2LvCFC9GTdDFRPCZ14NqQL+aSxw82ODFDUJQhKNnjokJz6eAjcVn8Y8jNyiLqG9ev8Vv0LCgEUAOXHhnLtRf845b7CZmhmEWxbTRDFOxY2fgUzYiJpzghwI/j6gk/q4U6qzhOJAI+hdNoskywzeBj5FkNBqRh5r++MY24uoktvFr0mB2AxU/CPhK9Me3d5AHGX6mTNYndnzLCI/EJjVbBNdTZoqgyyICXAn6IDJagkP0E8IhvNiyWBh715aF4d588/otykTDOfRF+GAiry22gq8E/6W5ZMR/Yy7azPtoLsss1oy+x/NjxEWRNL6LtUYzMh9Yk3EzmgE5dqxFoW/w82XekAleWuQffWlSCWoaLRJ8tSfNIB6usHfXjPHdCcWPGIIffKMmPcWX1x+7l+OLmSwD7F27i8nwms/1ScvepF+IYfTXpH5UG343iTjEB8cwXwkEfUoiwJWgi5PxZDIpAP/iAQyzpPFgOAGNr82ifDd5FglQoxl0ncmzOcaYNGTxQfM68fLXBBRNWLXYO5M60aDhO4jwzBwwTtocoF/NFVPz7pg3ZGL0xsxg0uLgmHBiUsx8fk2KmU8cfhjN4dxoaZpMRtt82E+ZZXPmzdmz2LTJ9Jn012K/MLMNH/4gwLzLqF8mK8Rotp212BZBn4YIcCXoEsii8DIRc/iS53znTaTS6a2bt2hRUJ7S0Ek1n1nspPKYJcFtMKOTeDMRxyawep7RNqkKX8NJz5qzhyD8zL7jgeHMfr3XwJo/e/5Hzqztckt+IJnssfAMWCx/0jx+MoYJOokIcCXocugk6Xyet/3DZcFJksV4gl74g5A5hp1zWIxm8Gz+4OkDaDI1p4hjhKb4A+bzzI7FJk7v1ylVndnQ6cycn8znwrz+Mxk+icmTKjQvg//yAl04id63KoIukQhwJehyCC+d8XLZRGyd/uyF5cJJNRhPBddPKYBOkYBnDsuZX56z9fOAq0nJUzYlJ43nmRyev8CHT9B5ajhzRs7DsEnh82wrL6uP2IUgmaCPTQS4EnTJZAKuxnPsyk+RbqdLvdPrwcwkncXy79W7i0nDD5TdF27opNYvsS2L35/OlfkEnU4X5u2y+ms8OabgSTyfaUUn6C+eCHAl6JLJYMkF5hQ6j3h9LylpXuakpy4geS8mr5HAtfjsJSLBpQzg+7b14SxdOreXWBs8CEr8KQ2ZWwUuxjlBfzFEgCtBl0wm4Hq6lHkvqXrpMusCcvBikvr03l0WopzZ+g9S7SmTe8rsfyDPl1ih8dTboqha88PmSx9wgv53EQGuBF0yWRQ0J5W8dKn6vqy+V1sX5vA8vTv/T59sfE4iPCfnL3+eDl76MvjAOqH86SrpSZwTWuz/cSLAlaBLpnMKslPk6aXLo5MqfN+23pdD41ka6kmVGN9FL7y8Nt+yvO9YXWCETZq78OycORGom5e7Ei6wuvAjf357r8lMfSC+Xu4gEPSJiQBXgn4AsggzP3458l58Gk92pMLOQjiLMHOKr++HdOS9Cn/sOTLv9WW19b69uFivTWbqPE7X78vDxxt8gi6XCHAl6FPTSSLjh5IaH6npD+/URx2o963nk03Tx2voAiP5XsycMl+XuwwuXBVBn5IIcCXok9JHgooP5+cH5OFM+pCx+pF37VPSpcPemTV/1FY+vEKCPioR4ErQJyWQCz8eX48fCRuXSD+qvcuPin5YcEUNfQgPxOT+LyICXAn6dGQ8NfnMD8jVj4GNS6GPBB5/MXR+CLz0ai+l0ctlm6CPSgS4EvSJCETAjxBc/5Lo/7LYPWdPLwvn3qvOc9KHNHQBtgn6qESAK0GfiEAEEOD6Uen/rNh9r85+IMK9b4XvRRdu6AJsE/RRiQBXgj4RGU9OdvZDs/ah9DE68pc0PiZ0uZ06/yh9goWHaj5P4P4L8PaX9+78BRMBrgR9OjIXDT8eAXFhlj5SR35s43OJdCmdusAq+gQL78Ir/JyP/DjfHYIsEgGuBH0iOknufGIZcX6xdSZXH68XhAw9nS62hD7NkH7I3J3nQWJV/G8hAlwJ+ohkIiws2oQ/maQ4va33ZenjdeG9av7fImQvl8+LDf4nW28Xa+Uvb9L/jxMBrgR9RDqPsDD59WNIjfPIYotl3rfkpQjEC3Nynso/PZ3Ui/OPxnnqPE9tn3K4LtCQ8X0yXlwSmwR9RCLAlaAfF30M2XdhoLL4IL4MfDAXiCb1vy8GmCcvM3/2PJ26AF1itSeN2ymxdk2as8iDeT2nM2lS/jyRfi9lJLH3gXMTDi+LAYJ+QCLAlaAfF10iTpjXeYqws/jTKfCAL3NSSP2TKjmTWxMJex6Gzym+LRY7qZvnZPg8LZqMnjl+nDluJiXNx/xMHs55DexDunw6A+cpRoDrXwwR4ErQpdGlSKX3FesXa/T88uskhDD51SK+vle/0JfmAGB8F85PZ8y88tMLoCaMp6ZzOU+nziSTek4aCotNnNKXU8qcfsx/SndOmaCTun86/yasntT0Be5/v295gj4NEeBK0KXRB77k5xF/l8XAeykHeMFnUfYZzQx6Fjk5Z6eMltSXDxnbM4cU3zuLyIqdAK54hk+avlPoPLOAb9SEz5OYMVpSUo2nYpv5QJ01qP9/x8/UNc/TKP7f8zR9YZ4J+mREgCtBl0Mf/pKb1HB6bcYTNv7nbP0CmqsJdpqUOY8175xM4kX2eTg8J//mTRtxoGWudpuUP4V5i1r7Oel9+2IR+M37a75FMJ5jUZnUc8q/5vycWafFdi82DhZr+MB6CLp0IsCVoMuhS3nDLyx/37fp041vxncR6EwZen5uzyyGCryXbo2dILuxEzYHFssgODfpjvEsfLU4a6fQefpySh9Prwd+0uv1FsH1w8n47tp4X3DFc3L+ATlntZfYTYI+nAhwJejS6AIvtrk4AFGFhON5ZMfFxJZFmWvxQfjGRIYazQD4w1m1+BT+J4utn4fM+ce3bl7mpF6cVI95AfN6zDXIk8bnfTcWQPh2LfbCYk/PrNPiRFvs7OlVWRzSc3bz9Bk55VeCfkAiwJWgH4aQGDW8a/wEZD06OtLr9Sb6x5laCJIv6NlTCkNDJsLXnB88q1CnSUnjCaeVp4CZeYvvK+iN7wLh6Q+i8vgxMZrhNBo3i8XM28VOBRtzeMMTtGLOuQmfZ/YL/yB+wZxUBj+VFhlAhF+HJpNl3l+TEcMXMKfzd8q8d2gFWuzXxSon6CMRAa4E/TCEl3QWJa9FcD1djuCFHYjFU2S0wWA4Ojoy4BQdPHyiMvif8OCKPuPL4NlD4G2x13h5jecTXzN6BHGr1+tPGj343lz44quFYTFHR9RZVABVbl4bKoP4x3fH4oSa9xoPWvgH8fuqUybaYgfNtyn4x1ETR0dHFteGSUk0XHjgNAFv47ubCfMpxg+jyaie1C8Tnk2m5pQNwZkDRdAnJgJcCfoUZC4lLcogE2F0CqCaCynju8qcOeChYtixfNfpdHg5juQXlEToiwgPXSY8m/fRaAkmTb40hwQEoibohRf0UAx7F2KhQhOFDD8OqL+ALvgaUNdMwANfmxGH3yYi3nxsje8ClUkNUAnqL9q16PV6nU6n1WpP2gHgu4MKmGM5nhMDbm+Ehler1ep0OiMOusxXnTnAG802FiZLznwQ8GOLn4iTtHa0PPCrC7+WzJ8i6EdLBLgS9FHIRAoYzGywSDc1kYB4aYJXXk3kNXasMmI43fEUkWQukXU63eHhIZKV2LHkBbFrNIM9E8mIl7+oEgNOG8bMYAZVaD4+qEfmIIFHGvjXeIymRrPdA/4nPF4iYDC+azM3L3PSYBos+TqZdMQcZvBDgZ8+PMOoUfxg4ofXHPa0Wi2ebTSqGA7zjo6OsGNVHpWBOgG/je+CJb7jAPNQBnXN8C6Wo6fwI2CybMz/NRl//CP46QDC7wDwjZ7njSPoBycCXAn66GR8FzgxDDMYDFqtFkQkyBQkd5DYNbxricWOBbE5LOH1vFNEjBGnwaBv0Ac8nJj8hHjGSzcTzMNDmnnTBtzewqRaPG/4tk7h30Q3xf9qwCmdwCF+cOBZDLcvwUt5PH6YDAtq0WSCkOpvwNktTXqEBxgE8AB+JuiLL4+3GeABD33AQxSaVnwleJs/Wmb4eTTirNMG3LbAcGw6RjwbcNqnAbetQeOP/pp8MC+P/tVqtcZ3CcPtTgzH2zgTrdd8ak5Z8AT9sESAK0Efl0ykgPFYXQDhdXBwoNFoTKAFPWiCDWAznJ6e7uvrm5qamp6enpyc3NjYwIuw/f398fHxkZGRqampyclJlUo1OjqqUqkWFxdBmgPNz883NzfL5fL+/v7Nzc29vT2tVothmFarVavVk5OTarVapVINDQ2pVKrx8XG1Wn1wcGAwGPb395eXl7e3t6EXOp1ua2trZWVFrVavr68Dh8vLy2q1Wq1Wz8/Pz83NLS4uajQaDIdMePmOxkSn0+ExQKfTTUxMyOVyhUIxOTkJehiU12q129vb29vb+/v7Wq12f39/b2/v8PAQ1YDXftDgABYeHBxsbm7u7u7CUxqNZn9/f3d39+DgAB7UarXw5Zmo2FUAACAASURBVMHBATRqQqhCkP5arfbw8BD/k9GMECcwPib7G3N4wG+q0GYC2INuGnE7AJONiOFd+wdmto+x+JTR7DwVFYNRxXOLB3KTdvHL2LwAHsJNarPIITJfo02JybiZvFkE0P6oiABXgj4KodceL1OQKgDi7/DwkMvlZmRkoF08CBQjTpVB0grk+MHBQXp6+pdffnn79u1vv/3Wz8+vo6MD5I5Op8MwbHFxMTY29tatW0+ePElKSmIymVQq1dnZ+dWrV0tLSxiGGQwGqVT6/PnzZ8+evX379vXr1yQSKTQ0tLu7G8OwjY0NPp///Pnzhw8fOjg4hIaGpqenk8lkZ2dnmUym1+sbGxsdHR3DwsKmpqYAy0Ui0YsXL+zs7OLi4tRq9draWlpamo2NjbOzc2xsLJ1Op9PpWVlZCoUCODS+a33Fjm2/YKsEUbu6upqZmeng4ODm5ubp6fny5cvS0tLd3V0YB7VazWKxXr9+HRoampWVlZOTk5mZGRMTQ6fTt7e38TIXj7JGo3F1dTU5OZlEIrHZ7Ozs7MDAwPj4eCaTGRUV9fbtW6VSubKywmKxgoOD/fz83r5929jYOD8/X1paymQy8/Pz6XS6UCjc3t7WaDRVVVWpqalZWVmJiYnJycl0Oj03N5fD4UxPT+txpnjEBlhZ9Xr95uZmS0uLUCjs6elBm4nx8XGpVCqTyVpbWzc3N2EQ9vf3u7u78/LysrKyCgsLR0ZGkE65u7s7NDTU29vb19c3NDQ0MjIyNzeH7MAwmENDQ3V1daOjo8vLy8PDw0NDQz09PU1NTYODgzs7OwaDYW1tbWZmBvZSy8vLBwcH8/Pzk5OTi4uLY2NjarVar9dvb293dXU1NDTIZDKxWNzW1ra/v48MAAjPYJs4NzcHawx4gA9TU1NdXV3j4+MIuVdXV1Uq1cjIyPT09OHh4f7+/tjYWHd3d19fX3t7e1NTU0tLy+jo6P7+PnZsWjC8awM3376YfP+p33aCLBEBrgR9FDrl/Ye/Op1ubm7u/v37v/jFL7q6urBj+MSrHXhNwnB8StrV1RUcHPzP//zP//AP/8DhcJaXl3U6HdgJDQbD9vZ2c3PzH//4x3/9138VCAQzMzNDQ0PJyckPHjxYWFjAMEyhUHz11VeOjo6tra1jY2N1dXU2NjZ///d/z2KxQCsaHR199OjRT3/6UxKJ1NHRoVKpBALBF198ERkZqdPpBgYGrl279td//dfx8fGgbvb397u6uv7Xf/0Xl8vd2to6PDysqqr61a9+9Ytf/KKkpGRoaKi9vT09Pd3a2rq8vBwURHMhaMTZNvV6PY1G++KLL1JSUrq6ujo7O9ls9tOnT3NycgCfNBpNdXX1v/3bv/30pz8lk8k1NTVlZWVWVla//vWvVSoVGi68QgM1V1dXf/bZZ7a2to2NjQkJCT/72c9++9vfstnsjIyMzz77zMfHZ2lpiclk/uM//uPf/d3fOTk5NTQ0zMzMpKSkPHjw4Oc///lnn30WExOzsbGh1WoLCwv/53/+52c/+9m3336bnJyckZFhbW39L//yL5mZmYeHhybqFNpJ6HS6yclJNze3zz777OrVq/X19VCGz+d/9dVXv/zlLx89egRd0Ov1xcXFtra2b968oVAoHh4eDg4OQqEQDAyLi4tUKvXrr7/+4x//aGdn5+/v7+joGBsbOz4+DutncnLS1tb25s2bQqEwPz//v/7rv5ycnHJycjw8PK5du8bn8/f39yUSyZMnT65fv37v3j0ej7e9vc3lch0cHG7fvv3nP/85Ly9Pq9XOzs7GxcV9/vnnv/zlL//jP/4jIiJibW0NwzB0No/6qFKpvLy8UlNT0RRjGLa+vh4QEPDb3/729u3bbW1tGIbt7+9nZ2ffuHHjD3/4g42NzdjY2N7eHoPBuHr16hdffOHq6hoZGenr63vv3r2YmJi5uTk0fSZDavHlMtGMzd/Hj/GmE3QSEeBK0KXRmW+vEedhBFrgr3/965/85Cfh4eHIhxN79+QJb2dD8DM0NPTf//3fV65cAUUBD64Yhu3t7T18+PCrr76amJjAMGx3d1etViuVysPDw/n5+SdPnvzqV79qaWmBOo+Ojpqamm7evMlmsw8ODjAMOzw89PPz+6d/+ieZTAb/bm5ugj4BekZFRcV//ud//vznPxeJRNCpioqKiIiIra0tYHV2dvb69evXr1+fm5sD9tbX1yMiIj7//HOxWGxuAMeTwWCor6//93//d29v7729Pfhmb28vLS3td7/7nUKhgG+Wl5fv37//2WefNTY2arXanZ0dkUjk5OQ0MTFhfPf0Dl8zm822srIaGxszGAxVVVV/8zd/880336hUqv39fUdHR2dn5/X19cXFxT/96U+//OUva2trDw4OoPsNDQ2/+MUvfve73w0MDEDNq6urr1+//qu/+quAgACNRrO2tjY8PHzjxg0/Pz/QsE0ULP2xi5BGo2lpafn973////7f/7ty5Upvby+GYWtra+Hh4deuXePxeIeHhwaDQSAQfP311zweb2lpaX19fWZmJjw8/Pr16zDmANLe3t4/+clPXFxcRkZGysvLv/zyy0ePHg0NDWEY1tfX9+TJEzabvbOzU1pa+rd/+7ePHj1Sq9WdnZ3ffPMNiUT6/9j77qiqrm1vx7jffePm5d68JPflJjExiYm9IGAvWBAUEREQGyCCgIgooqAUFRUpoaog0ouIIl2wgAjSEaRJEem9SDtwCqefvb4/1mCNdfY+HEmu9d0z/2Ac9l5lrrnWnr8552rj4+Pd3d16enr/9V//ZWJi0tnZKRQKBwYGoqKiZsyY8dtvv+Xn50Nrr7W19dChQ3/5y1/s7e3b2tpglBgXL/yblJT01VdfqaiotLW1gQlricfj5eTkbNq0adq0aQcOHBgYGBAKhR0dHXZ2dnPnzvXw8ICTGk1NTdu3b58+fXpsbOzg4GBbW9vt27eVlZXNzMza2tpIdhL6lCYj6kcnPYGM3hHJwFVGb42kf70E5rkCAMbHxyMjIy9durRy5UotLa2BgQEU/nqjPV5XV7du3bqdO3dCcCXEp2xZLJaent7WrVvhXOmNGzcaGxvhqwcPHkyfPt3Q0BDNsEIFWl1d3dnZiVTYpUuX5s6dW1hYyOPxQkJCIEhDr5HJZFZUVAQGBioqKu7YsQNiQ2VlZVxcHJfLhdg/MDCwa9euvXv3jo6OgonJtpycnB9++OHUqVMQe3CZ4HN1w8PDhw4dWrhwYXFxMQAAAhIAoLy8fNGiRUePHoXRwpGRkcOHD+/ZswdOAOfl5b1+/XpwcBC2C5VG2jfS3d3d0NAAXz158uSnn36yt7eH5dfW1j5//pzL5TIYDE1NzSVLllRVVSE+nz9/LicnZ2xsjJjncrlubm5ffPHFlStXAAD5+fmNjY0vXrwoKyuDnituGCFzCsqHy+WeOXNm1apVX3zxxfHjx4eGhgAAycnJvr6+sENbW1t379597Ngx0cTkLux0FRWV7du3t7e3Qx5u3Lgxe/bslJQU+K+1tfXPP/98//59oVA4NjbW3NwMJ4OfPHkyf/7848ePw3+ho8/hcIRC4aVLlxYuXIgsLSgHeXn5devWQYyEzF+6dOm77767f/8+SobP3wMAGAyGp6fn//7v//7rX/+Kj49HyYRCIY1Gu3Dhwi+//PI///M/zs7O0GCKjY21srJCVbBYLAsLi/nz50NOCIIQCARhYWG//vrr+fPnx8fHSZO+U/ncSGnw70iGr++HZOAqo7dGbzSQCczSb25udnFxqaiocHFxWbx48ZMnT2AaKVNKyDd98eLFqlWr9u/fD2N0QHzxCIfDMTExkZOTi4iI8PHx0dLSKi8vBwBwuVxfX9/PPvvMzs4OLYqBLi+pBHd39+nTp7u5uUVHRysrK0OVB9+OjY3l5uZWVlYGBQXNnDnT3Ny8r6+vsrIyISEBxgMBAH19fTo6OkZGRnQ6HZVcWVk5a9YsHR2d169fI2UnoixDbWxsXLZs2caNG/v7+2FbIF62t7cvW7ZMWVl5cHAQADA0NHTw4EFVVdXCwsKYmJjTp093dXUBivJFKhWBAZrWzcjImDlzpoeHB2oa9MnodLq2tvacOXNiY2NbW1sbGhpevXp17ty5f/7zn5cuXYLMAADGx8fd3Nx++OEHPz+/yspKAwOD2NhYvJdRowjM64JVMxgMZ2fn4OBgDQ0NGJAHAKSmpl69ehUKJzExUV5ePiYmBmABWBqNZmlp+e233+bm5sLyg4KCFBUVYYBhaGhIX19/2bJl0LnHVwnl5uYqKCjY2trCnVdwbhuOB2dnZwUFhfLycriqi81mP3/+XFFRcd++fVD+BEHweLyLFy9Onz794cOHpNYh26WpqcnFxcXJyenbb789ceIEmlyHAyYoKOjSpUtycnK//fZbWloaACAtLc3Z2RlaEgAAFot18uTJxYsXw5GGzJ3ly5fPmTOnpqYGYGGbKUKjxI9IBq7vk2TgKqO3SdK/YQSTAICYmBh1dfXw8HAXF5fvv//e2dkZLTolsEmmycB12bJlJiYmEL1EE5saoSrncrkWFhaKiop37tzx9fVVV1eH4MrhcC5evDht2jTorsFiS0pKwsLC7ty5ExcX9+zZM8gzBNdLly7FxMRs3LgRTQ0CABgMRl5e3suXL+l0uq2t7axZs/z9/Z88eZKcnIyAp6enR1tb28zMDC4ShhVVVFTIy8tra2vDiTTS8RRIXHV1dQoKChoaGsjrJSZCzStXrlyzZg2cOR4cHNTT01NUVAwLCzMxMdHV1YX+HC5zJDfRxL4XApvZffz48W+//ebr6wsmVuRCO2NsbExLS+urr77auXPn6dOnz549a29vv3Hjxs8++ywgIACVPz4+7uXl9d133+3atcvMzGzRokUxMTFC8aMhCMyWwtsyOjrq4OCQkZGRmZm5cOFCRUXF0tLSoqKi6OjokZERLpfr5eU1d+7cnJwc3Kdns9nnzp374osvHj9+DHkODQ399ddfL1++nJCQcOnSJUNDw+joaAaDgdsQAIC8vLxFixZZWVnBtUhIPlwuF07eX7x4MSwsDK7PcnR0/OGHH/DgNp/Pv3Dhwo8//ggj0sgLR6gvEomgZdDY2KikpKSiotLR0YEaPjIycuPGjcLCwlu3bk2fPl1FReXly5fp6emXLl3q6+uDnLDZ7NOnTy9ZsqSkpARMrCpvbW3dtm3bX//614SEBJgMNwT/6JcoA9f3TzJwldHbJBwLqV8yMeG7cDicEydO7N+/38HBwcnJadmyZVu2bHn16hUQ97dIrg/yLF+8eLFy5UpDQ0MajQYAgO7I4ODg0NCQSCTicDjGxsbq6urt7e00Gs3Pz6+urg4AwGKx/P39//KXvxw7dgztAc3OztbV1f3qq682b96clpYG9fLZs2eXLFkCV6BER0fX19fDYgUCwcjISGlpKYwzd3V16enpLViwwMzM7O7du9BfAQD09PRoamoeOnQIgSsAoKCgYObMmYcPHx4ZGRFh+zhJKq+vr09LS2vTpk1Q8yI7o7q6Wk5OTldXl8FgwKp1dHQOHTpEo9FKSkocHByampqovUDqDvgWgeuvv/7q5eUFJoKckJ+xsTFtbe3FixcnJyd3dnZ2d3f39PR4enp+++23N2/eRM1hMpkuLi5z5869efNmVVWVsbFxbGysCDuNQWIkE3n/Dg4OOTk5AoEgKirqX//6165du6Kioh48eMBkMoVCoaen56+//pqRkYFzzmAwbGxs/vnPf2ZnZ8NiQ0ND586de+zYsfXr169YsaKwsBDVgkLQAICsrKx58+ZZWlpC6w3xAyPbc+bMcXFxiY6OhuuuL1y4MGPGDFtb29HRUZiMz+c7ODj89NNPWVlZYGL5Luw+aNL19/cfO3bM3t4+JSVl8+bNX3/99b1795CghoaGAgICioqKWCyWq6vrX//6V7iO/eLFi9A5BgDQ6XRLS8slS5ZAKxA2+dWrV8rKyp999llSUhLkGW5kwmX7xs9QBq4fkGTgKqO3TFLAFemFwsJCFxcXGOEEAHh6es6cOTM1NRWVgPQjjgqotMbGxnXr1u3ZsweFhRkMhp+fH1RqbDb70KFD6urqcK4Ubu1obm7Oz88vLi5etGjR5s2be3p6wISuhwte0OyjQCBwdHRcvXo1BHs4Odfe3p6UlPT69Wu4NwOWLBKJMjMzFRUVv/rqq2vXriHHemBgYNu2bcbGxhBcIV27dm3WrFnh4eFwr5GIMpEMicvlenp6ysvLQ3dZNLGJ5e7du7NmzQoODoZVdHZ2amhoHDlyBK5PbmxshJtwAGad4AYKLj347+PHj3/55RcfHx8AgBDbZUun03fv3r1+/XpokcDEUVFRP//8Mwz8iiZWjZ09e1ZeXh7ODT98+LC8vJxOpz9//ry/vx+NAXxUIE6Ghobs7OwgVtHp9DNnzvzjH/+YM2eOl5cXNB1iYmJmz54dHByMsz00NLR3797FixfDJUswLLx8+fLCwsLk5ORFixbZ2tqOjIwA7IBlmDEnJ2fevHnQcxVhs/4cDsfZ2XnJkiVwsTqkxsbGlStXHj16FEYOYI+cOnVqxowZ0GOGPnFjY2Nubi6LxRIKhYWFhYaGhh4eHsHBwaampl9//fXx48fR5PTg4KCfn19OTg4AoL29fffu3V999ZWSktL58+dRWHhsbMzc3FxeXv758+dgIpDw/PnzxYsXz5o1C7YXfUGksyElkgxNPwaSgauM3jJRXSWcBAJBS0vL4cOHzczMOjs7AQBCoTA2Nvabb74xMTFpbm5GAV4RZVc+LJzJZKanpy9YsGDdunVwpyCdTs/MzFy3bl1AQAAAoK2tbfPmzb/88ktaWhqTyRwbG6uqqrKysvL09ORwOB4eHvPnz/f19YXqj06nm5iYTJs2zc7ODq4caWlp2bVr1w8//BAREdHa2jowMNDU1OTq6qqlpdXa2trX1xcYGJiSkgLdIDab7ePj8+WXX547dw4ujxIIBAUFBfLy8urq6tD7pNFojx8/3r59u6OjY2dnJ36mHRB37OCP+vr6PXv22NjYQL8cADAwMHDmzBkTExNoEwAAuru7tbS0zM3NkXkBJgkbTKZnk5KSpk+f7urqijaGQlePTqfv2LFj3bp1OLhGRkZ+//33d+7cwes6e/bswoUL4ZQnzJuTk3PkyJGKigrRxPkPpCGBPNezZ8/m5+fDt69evYLraW1sbCCk1dfXq6urGxsb4yOntLR0zZo1MA0sKjAwcPny5eXl5Xw+393dfd68ec7OzhCe8RMh8vPz5eTkHBwcwETEVTSxTsrJyWnevHkwGAsDDw0NDStWrDh69ChCRx6PZ2Nj88MPP0CPGWb08PDQ1dUdGRnhcDi3b99OT0+HZba3t2/btk1BQQFOlMLGRkREwCgIFNHChQunTZt28uRJGo0Gu4PFYh07dkxOTg6CK6Tbt2//93//t6am5vDwMIPB6O/vRycyIrsT7w5cVjJk/RhIBq4yevsk8XsmJlbDuru7z5kzR01NLT8/H1riISEhcnJyixYtcnJyQvhBcu/Qj8zMTE1NzV9++WXx4sXu7u5Xr169dOnSrl27NmzYkJ+fz+fz7927p6amtnLlSnt7+zt37oSEhBw9elRFRQUuK+3r6/Pz89PU1DQ2NnZzc7t48eLevXsPHjyYlpYmFApHRkZCQkI2bdq0evVqR0fHW7duBQcHHz9+fP369ba2toODgzk5Odra2vr6+gUFBZCf3t5eCwuLkJAQqJ27urocHBwWLFiwdOnSS5cuhYeH+/j4XLhwISQkBIYB0fQnwAKYeBiTIIiSkhJbW9uLFy/GxcXFxsa6u7t7eXm9fPkSvm1oaHBzc1uyZImcnJyzs3NbWxsuIonCJzlzr169Mjc3/9vf/rZ27doHDx5Alw5OuF67du3bb7/95ptvzp49C0+EePbsmY6OzrRp03bu3Pn48WN4GtSTJ0/U1NQ+//xzW1vb4uLivLy8hIQEVVVVFRWV+vp6YuLcDxwJYG/CvUxbtmxxcHDo6OiAQrt58+Y//vEPU1NTaE9wudzY2NitW7feu3cPLq9tbW21srI6cODAixcvkId9+vTpGTNmxMbGcrncwcFBU1PTn3766fLly69evUK+O4fDCQ4O/vLLL7W0tBobG3FwbW5u3rdv3zfffBMeHg6ZZDKZd+7c+fHHH5WVlSsqKgiC4PP5VVVVGhoan3/+uaenZ2tra2tra0pKyvLly2Ho/unTp3p6eqmpqcTEdPKBAwf+/ve/e3t7w6MqKisrLS0t/f39BwYGYPM9PDw+//xzfX195Gc3Nzdramr+85//jIqKYrPZg4ODycnJOjo6ampqiYmJIyMjvr6+BgYGhYWFaMsZDq647SJxrkFGH4Rk4Cqj90HoU2ez2aWlpQ8ePCgtLX39+jUE15aWluLi4idPnhQVFcEoLq4vCCzaSRBEY2Njamrq48ePnzx5kpWV9fjx4/T09IcPHxYUFDCZTHg+YnV1dWVlZVlZWUVFBTz1pqSkBAVOoXPp7+/v4+Nz586dpqam0dFR6Loxmcy6urpnz57BExbb2toqKysfP36clZXV09MjEAi6urry8vKysrKamprQYtH+/n443Qu3XhQXF2dlZWVmZj569CgzMzM3N7e5uRmdNU9gbj3CHnx1DJRYc3NzYmJiVFTU7du3Hz582NXVhfC4ubk5NjY2JCQkMDAwNDQUbayU6L4ALCQLn8BW3Lt3LzAwMDAwsKSkhM1mw1ejo6NhYWGnT58+ffq0h4cHbOPDhw/t7Oysra1Pnz599+5dOp0+NjYWGxt76tSpvXv3Wlpa+vj4uLq6njp1ytjYOCoqCi0FEk0cqERgK9Ta29ttbGzWrVunqal5+/ZtuLOot7f37Nmz/v7+aIUam81+9OjR+fPnfXx8goKCLl++7OXlVVNTI5w4H7i8vNzIyEhZWdnKyiozM5PH4718+VJfX3/hwoWHDx9GJhqDwQgKCtqxY4eOjk5AQACc8BaJRAwGIzIyUlNTc+3atWZmZqWlpQKBIDMzU1dXd8GCBQoKCmfOnOnu7h4eHvb399++fbuqqqqpqen58+ft7e337t27YsUKuMXr9OnT8vLytra2Y2NjPB4vPT1dS0vrt99+09HRqaysZDKZV69eXb58+dq1a69fvw4NhdevX1tYWNjZ2UFwHRsbCwgIWL16taKiooWFxZUrV86dO2dtbR0REdHe3g73Gdvb28+ePfvmzZswgA/EARUNDCq4vvMPW0aTkwxcZfROiMBCnQgzqF87IT4zBwnFhKlrhoWTHMSKSntjAmp1iISUWwGojEnkE/9XSuFC8WvjAKYQhdg5+zgP+ImyEtkjJo/Ak9LghHOFa2foq8Fjh1ksFqx9fHycTqfDADuDwYD6nU6nDw8P9/T0dHV1dXZ2dnZ2dnV1wY22BDZljh/MC6tgMBivXr2qra2tra1ta2tDa6mGh4eHh4fRojBIzc3NmZmZ9+/ff/bsGYwYI28YHgwCDzVsaWmBS7W7urqgpQUP9ICWxMDAADyoC54pCEuAhw6+ePECbvDt7u4WCoWtra25ubkFBQV5eXlFRUU0Go3L5TY3N9fV1bW0tNTV1ZWVlRUXFxcXF1dWVjIYjLGxsfLy8vz8/IqKClhye3t7SUlJQUFBfn5+f38/l8utq6t7+vRpenp6RUUF3AEMAOjp6eno6ICy4vF4NTU1T58+raioqKioKCoqKiwsRFtgYRNqamoSEhJaW1tJtqZEV1UGqx8JycBVRv8uUT9s0udNSFrfhKfEMQa+JQW+EInE46gkzMBf4bdmInWPakcYQ4h7dSJsIZVoYu0regL9MBIgIb8T4QT8jQMMwkjiTROiKBlBcUNRRtzsAFKjwdTs+BN4jj9+jB/+drKipoLleLdKSYnzRqoXrwK9xc/EkFgp/i91YhISdSKfWuM7ImoXSLEFcTHCniK9JcXbJX56MvqAJANXGb0FoiIEVX8hLUDNRfXkpGhwvHyCAuG4PqXOSxEYuCIlS0jCfoDdTUbSYiQ2qF4agZkLVIyhyoqEKAR2xRsCZoLiff5pZYqXhkwQar+QBEtMGBOCiUvXJ2sFtQRAgS5Sq0mCxbuGJDS8QyWOKNwkQvKHb/HOIgkQf0XqAlJvknqK1AqJxoTELkZMAmzYU9OTmiAU30lMbQi1dhl9KJKBq4zeMk32qRPiPiJVZxHil1dLURl4dlzNERhMIuSg4jQhfmE1iUhpJiuBVB2BXSuLZ5eIAdSi0G+AbbcAAOAXi0pE9zd2gZRegE8kQhS1FWAiRIku4sWzS6xdCksoAZUfkiRJMEkKV+DloNJIrUCE2oL3Kd6PqEC830XiERGSoBCrhCRwJcTtBlLHoSbgA57KOTHh4AqxHVNUIUw2GGT0oUgGrjJ6f0Qyz0kGO6Cc7DMZQqAScH2EtCQkUnQXzyVRPaG3JGao+pTUHJKKx0FLOv/UVpAkg+trUjIqJgFxUKTyJr06aouoEiDE7+IFFCDEgYraTCoYSAQkvChckkA8sIGj42TDBi9KiF2JSkqPu+94mfhvNKhIoiPJh9o0vBySxEgcTjZUcGaoApSSUUYflmTgKqP3RzhUSMQ2SFK0hnQlgoOBlOwkpSwSd2IkpkfqkngTgP0JHTeZPqVqUmoCiXkn4+2NtRMUr04iPEsEObx2iTWSGkJKKeUVEO93EcXoEWFnROMSIHU0deYbL5CYHOklskeVHhAPA0w2tpFpQhIpqUBSIagjpHwvEjmX0YciGbjK6H0QrvGRsiPFZkmJJZZDUn9SFLQUHggKAXHVTy2BoLhHVPSSkp1a2hTFRbIVqGkk5iUh3x/SvJOJlNRBEtsuMcFkHFJ7XLr8CXEsxMGVEIdSJL3JngBJodepC4raaonMT9ZrVM8VYIu2JHJIbZFE5t/IuYzeJ8nAVUbvnOCXLxRfQCSYTeX7JAAAIABJREFUoKl7fiSVTVDgZypsEBRgkJiGygzJzQWSdhZKrPQN0pmEVUCJOk6xWEISuE6xRonPqaocLxyJhYR2yHIilY9nIdVChROCAtIExayRzjkh7hRKSSzxXykjBEc76ZaExKYBrJdJY1JiAilNmGIXy+g9kwxcZfTOicBQECoRoThNBQaQDiKB9GTwI70QidpQoppDr3A/G28XCclIpUkEgKlwS1BWVP2hNkqs98+RFCmRelOiuKiFSARXiTInKObUH2rdH00/RSIkQf6/U4XEgTT1ot5i02T0FkkGrjJ654Q0o4iyDJikqaXrCJQYfyglF/U5SV+TGKBqdol84mmApGVNpOqoaneKzZyi5SEd16U/lFi1xIykZKSqqZKBTyarSDTJAmNqF5BqnEorpDTqjbmmnuYP8YDTZEOdkPQhUGUCxNcu4M9l9FGRDFxl9F5pMh2Km+1vt67JaifEg3JCypYbEgBL0V8ExfOg4jeVE+lsI6dQOrhKtEsmq1F6Q/4Et/8Oxkyx6qlnlyKlqReOFzXZ2zdml55Mih1JTO4TkxK80eSS0QcnGbjK6H0TSZOKsBivFDf0T1c0We2kJ5MptakoZUI8qjlFksLnG7MgIoGrlPRvbMsUG0vNMsXE75TeVtNgmncHrtITEJPssCJk4PoJkgxcZfSeSCKiTBFC3iknYHLVPEV1TPJTpackLQDG3VMp3E5RWb9rSVLL/9O1vE9UQKKeSm9Kl/Y74E6s/DdC5nv+WGT0p0kGrjJ6y4R/89KBk/r2vSmLKVZESLIGSAkIqcuPSYlF2EwqTI+OZZj6sixqsZPRnyjtD9WCXv2bpb1FPier7q3HRd4FTUUg7/lLkdGfJhm4yuhtkhRFT9II7xQJ/jRBTvAoK+kVQQFX6WE6EghRJ3dFklbb/jm2pYhaYpZ/p/w/XZTEAv9odum1S3zyUYHrZGxMRSDE1FxwGX1wkoGrjP5doqpyFOQUiS8lFYmfffgndKsUrfTnMlKTSeGK9Ar9K3FVEZiCqUFS+lNpBZU9Alv9ROINUOwDUlGTzTRPtkIKP0YDvposoC2x3slKniyjlAKn3qHUVkwx+2RdNpV6/zS9hypk9H5IBq4yessEtS06HQJgt38gem96Cq9uilmkqFGJwEZIBVeJfu1khf+h+Tb0hLRjeOpYRWIMEn6yB4lVKo4SklZySWzgFAU7WbKp96AUklK+9MR/zhCU0X84ycBVRm+TcJUNxG9tw5//aT019YwkBJpKxjcqX9JzXPlKAVeJp08Qk0DXH5UMIQ6u1LdSMkoEV0KSc0n9gfjHs0sEIWr5VK5ElKlokijwGqciE1Je0vPJ2JBYCNU2kpGMpkIycJXR2yQpalokaS8pKQuQOj1GiB/wK6Vq6oFBf0gpTyU9rnkny0JMjru4R/tHz2BChZPK+UOFUJEVf0U9QYnUcEABLYldhpZroSx4XQQGongrgKRhgNdCUICTxB7VaHijQEjJ8LwyZJXRnyAZuMrobRJJUeKqTbo/hKef7GQi0cSJxNSi8EqhQv8T4PpHiQScb1T0YAIzwITHidqOLm2dOp8kWeEPSfAjEYom6yZi4tJWIXbJjBA7ax6/f4ZaDolJEriSjB6R+G3tsBD4RKKvL6UivCEkk4VqK0iUJAlHJdIUu2bq9K7Ll9EHJBm4yuhtkghb+4q0JBV7ROJeLAk1cU2HJyMkHfCLSkbqibSR9I3K648+R2+p4EoiiVoe8QblA0vDN+RMHWKJyU/2pyIu4gF/SP0NxG9rJyY2C0FMFQqFbDabx+PhiUmEl0ZqMqn7ROLRYGQYITmQapHSL6SqReKHR0qXKqm/SAbHu0O+qQ9RGX2KJANXGf27RPIwELjy+XwEmQKBgMlkstlsiQBJAlcRFhjEr+YGlNlKggKxqDQqyElUXiiBxOekWiRWR5IDjmRIFKhFyENFHhvKBcWFo4gUIskBNRCXIS5GgmKp4E2YrI0Aw04cbvHfuGxFE0F7kqCow4MkZImojAufVAguN5QetzNE4sF26miRKM/JDAUpGf8dwhl713XJ6P3TJwausvH3kRAxCQFM4SL/g8fjZWdnHzhw4MaNGxD2cLzBS0OQg+CZz+dL1Ds4eABMOSJQxzEGDzJLbAVKTFLi6AcJsEkJUBqA3bxNTPh8eNgT96XKy8ujo6ObmppwzT5ZNJsqapKjT6PRSktLMzMzBwcHSTCPCAEb3lkkIfB4vFevXj1//ryxsXF4eBgJuaOjo7a2trm5uaWlZWhoCOUiuZ64nPG/eCs4HM7g4ODIyAgaBggXWSxWW1vb0NAQlU8qmpJ6hGTEsNlsBoPB5XLx3pE+mHEpiSaxxt4K4dVRe/Zd1Cij90+fErjKhuBHQlR1QOoU+IPP58MfIyMjDg4O06ZNW79+fXt7O5jwS2AC3IEDWHyPpLJRyUgRo4c40OIJSEqTVBrub4nE3T4Cc7BEmNuH2iiieIcIA0iLd6gxYVgsn8/39PT8+eefo6KikGBFE3uWcGYm6wJYEWpaXV2dqanpihUrsrOzET8Q3fGuQblwJnEx0ul0b2/vXbt2KSsrnz9/fnBwEADA4/FSUlJMTU3V1dUNDAwKCgoABnhoFha2Dg/qIvZwzh89enTo0CE3NzcGg4EEC/OmpaXt2bMnLCyMx+OhJqDuhuXgNwHj9gpe0dDQUFBQ0OnTp+/fv09gAQMgDvakIS0Sp3enZ6R8Qe+oRhm9f/o0wFU2Cj8emqJSQBpNIBBUVlZaW1tv27Zt8eLFDx8+BBMak8fjIS8TOql4XoFAgKrDg6h4oBg5GdSAJw6HJL2Jc4vUOr4GiqSpiQkfFIdS6m9IaP0OiQfkiKPqCgsL3dzcqqqqYC6E5ahFhPhiWgJDQfi7sbGxtLR0fHycIAgGgxEYGDhv3rwHDx4gZkh2Bt47gBJKhbXweLza2lpfX9/vvvvuiy++iIiIABOeq7e39+zZs48fP97Z2UlM2EbwB8I51FhcJnw+v6Ojo6urC0rm/v37ixYtWrt27eDgIJIqbFR4ePj3339vY2MDZxBwzokJOwwJEDeYcJkTBEGj0a5cuTJ37txjx45BBiRKUuLY/iDg+i5qkdGHpf874CoboO+NJusOQtxjgzQ+Pp6cnOzr61tQULBp06bTp09zuVyYgMfjdXR0ZGdnFxYW9vb2dnZ2FhUV5ebmNjQ0jI6OFhYWxsfHv3jxgsPhQGXHZDJbWlpoNBqY6G4ajVZVVVVVVdXT0yMQCPr7+ysqKhoaGqDfI6Qs6kGEdDGDwRgcHBwdHYVQIRKJuFzu+Pg4TACxkMPhQCOAy+VCC4DH49HpdAaDAXNBQIXYieLePB4PrrkVTTjiCFxhc/h8Pp1Oh3qfz+ezWCz4ls1mQ7xEjqxIfHkOTDY2Nubi4mJvb//69WvYxoqKCiUlpeLiYoRDAENi4cS6JMQzekLdKlNVVaWnp/fFF1+sXLmyuLgYpiwuLra2tq6urgYTUAcA4PP5+Pom9Bxgl7a+fv36zJkzAQEBHA4H9pqVldWWLVvYbDZkDCXu7OxUUlI6ceIEjUYTSjp4hOR9oqYhCaP0ra2tO3bs2L9/PzLUAOZtSx/YIixa+wc/jqmSDFz/z9P/HXCV0XumyTpFJL6WZGBgwNvbG8Yqra2t169fX1dXB0vg8Xi5ublqamoKCgqpqaklJSU7d+6cOXNmZGTkq1evDh48uGbNmjt37kCkAQC8ePFCQ0Pjxo0bMLtIJHr27JmOjs7cuXPd3NyYTGZERIS8vPzJkycHBwcJiv+ECHLIZDJzcnKuXr168eJFLy+v4uJikUg0Pj6enZ3t7e2dk5MzMjLy9OnT4ODg4uLisbGx7OzsyMjIyspKBoORnZ0dFBR09erVhISE3t5eVFp4eHhDQwMAoL6+Pjg4OCUlZWxsDGCeNHLUhoaGUlNTQ0NDu7q6AAA9PT0JCQkZGRm1tbW3b9+Ojo5ubm4WYVOwuLonCILH492+ffvnn39WUlK6f//+69evYYRAWVk5KSkpLy/vwYMHNTU1qLrh4eH8/Pzk5OT79+93dnZCTCX1F+6sV1RUXL161dbW9ptvvjl06FBXVxdBEMXFxT4+PhDLYUoajVZSUpKVlVVXVweBjcFgNDQ01NXVvX79uqqqqq6ubmxsLCEhYcGCBRYWFhUVFUwmk8/nu7m5aWlp0Wi0jo6Ojo4OCM+wXRoaGra2tgwGA9oZzc3Nz549a2xshOULhcLh4eG+vj4mkzkwMNDW1kan03HcFQgEfX19AwMD3d3dBgYGpqamBBZakK463rOSkamy/9skA1cZ/XmS2CnQgUCBtbKyMlNT0+rqahqN5u/vP2fOnJiYGJSYy+XeunVr6dKlhYWFBEHY29v/9NNPT58+FYlE/v7+CQkJg4ODUPULBILk5OSffvrp8OHD4+PjUF2Oj4/fvHlz9uzZTk5OQqEwMTHxyJEj+fn5KHospKwPQq5Pbm7uli1bzM3NQ0NDjY2N9fX1+/v7ORzOzZs3f/zxR3t7ezqdfvXq1RkzZvj4+IyNjXl7e+/du7ekpCQuLk5XV9fLy8vPz09DQyM4OJjD4YyPj3t6ei5atCgpKQkAcO/evU2bNjk7OyM/m8CixACAjo4OExOTefPmFRUVAQBevHixZs0aVVXVmzdvent7q6urnzx5cmBgAGCwikuey+VGR0fPmTNn7ty5Fy9eLC8vFwqFpaWlioqK586du3nz5pkzZ4yMjOrr6wEAMGLs7OwcGRlpb29/6tSpxsZG5BYDzDNG4dOioqKrV69WVFSYmJjMmDHj+vXrbDYbgmtfXx/M1dnZef369QsXLjg5Odnb28Neq66uNjIyUlNTc3d319XVPXz4cF5enrW19WeffbZhw4YzZ848f/6cz+f7+PgoKSnFxsa6ubnZ2Ng8efIEzhGwWKzt27dbWFiMjY0xmcyQkBArKytTU1NDQ8P79+/D1UlxcXHm5uZRUVG+vr4mJibu7u5wIh8AQKfTMzIyPDw8AgICYmJiNm7caGxsDMQXNJHGw2Tj+S1+JjL6z6RPG1xln8GHJSR/KrhCn4nL5bq6um7evNnDw+PatWvW1tY//fSTtbX16OgoAAAG6xoaGtatWxceHs5kMi9cuDB//vywsLCRkZHY2Fiox2EVQ0NDycnJBw4cUFFRqaysRM97e3sNDAx2797d0dGRkJBQUFCAz8LiDh/uOxIEUVhYePbs2aqqKg6Hc/369TVr1sCAZ19fn5aW1tGjR4VCYUZGxrx58y5cuMBgMB4+fJiRkcFgMBITE2/cuEGj0fr6+nR0dA4dOgSduby8PFVV1cjISADAo0ePfv/997a2NpKURNjippCQEHl5+ZycHADA6OiogYHBzp07GxsbuVyun5/f2rVrS0tLAQUD0O/Ozk4jIyMTE5PW1lYYXy0vL1+xYkVcXByPxysuLlZTU4OrpdLS0tavXx8UFFRfX3/9+vXvvvvOy8sLhqwJ8TlmCLcCgSArK+vcuXO9vb01NTUqKioKCgp5eXmVlZXXrl3r7e0FALBYLE9PzwMHDlRUVPT19d24cUNbW7ukpGRgYMDa2vr777+3s7O7ceNGYGBgU1NTcnLyqlWrHB0dnz17NjAwwOfzfX19Fy9eHBsbW1paam9vr6WlBY0MLperoaGxe/fuwcHBurq69evXu7m5lZWVGRkZaWtrQ3nGxMT89NNPZmZmaWlply9fXrNmTXBwMBRsSkrKvn37fH19CwsLb926NXv2bBUVFS6Xi+LeuBhxT11GMnrr9KmCK3hThEdG74Ek2v4QXCG2NTU1mZubJyQk5OXlPX78+OHDh4aGhps3by4pKQEToUU6nX78+PGDBw8WFxffu3fv2LFjZmZmd+/ezcjIGB8fR2VWVlbevn07Pj5+y5YtoaGhCAaEQuHdu3eXL18eFBT09OlTJpM5GWMi7CAkyGR/f/+rV68qKipOnTq1aNGivLw8mDgoKGjr1q2lpaVZWVkHDhxQU1MrKyvLzMzs6emB7RoeHm5tbb1///6yZctMTEyGh4cBAGNjYxYWFkeOHGEwGHfv3k1PT0drshADQmydc0JCwvLly58+fQoA4PF4p06dOn78OAyQJiYmrlmzBvKDspPa1d/ff/z4cRcXFzgnDQAoLCzcsmVLY2MjAKCzs1NfX//atWsEQVhZWc2ePdvZ2TkqKsrT03P37t3Xr19nMpkkZMWtkMzMTCcnJ4ijKSkps2bN0tDQiI2N9fPzgw+rqqp0dHScnZ1hR5SVlS1dutTR0ZHD4YSHhysqKsLgP5RAeXm5trZ2ZGQk7C82m+3p6amurg47Kzs7e/Xq1bdu3YJy0NTUPHHiBIvF6u3tjY2NbWpqYrFYp06dWrp0KTSqGhoaNm3aFB4eLhAIent7TU1NbW1teTwejUY7dOiQmZlZT08PAKC9vX3Dhg0KCgrd3d1CbM02arVQSN6S+95IprX+E+ijBlfpfioe15KoTGUj+J2SROMGeYfwd0JCQlBQEJ4gKSlJTk4OoiOK0CYlJa1cudLb27u3tzctLU1FRUVPTy8/Px9t5hkfH4+Li3NwcIiOjt6yZYuRkRF0FqFH0t/fr66uvmPHjpaWFkDZ1IiYwaOyBEH09PRcuXLF3d09Pj7ezMxs7ty52dnZMEtzc7OampqlpeWTJ08ePXqkoKBga2ubmZkJw9ENDQ0xMTHJycm3bt1avXr1+fPnoREAAIiLi9PS0kpPT4+Li2tubsY5QZFq9DA+Pl5RUTEzMxMAwOFwbG1traysYOQzOTl5/fr1ubm5APOxSIHNoaGhEydOeHh4oCD548ePVVRUYIwUzjj6+PgQBKGnp7dp06ampiYOh8NkMlksFovFwldaUbsyLy/v999/7+7uBgAwmczLly9/9dVXy5Yts7Ozg+CanZ2tqqoaFhYGc3V2dqqqqp48eZLFYoWFha1atQrtuRKJRCUlJWpqakFBQdB04HK5zs7OOjo68Pt9+vTpmjVrEhISYGfp6Oj4+vrCV+3t7ffv309JSdHS0tqwYQOcz25qatLW1obLzgcGBqysrCwtLel0eldXl4aGxrlz52B39Pb26ujobNmyZWRkhMvliiZ2DUEDC18m/Y6I5AOguoj3smBKRh+cPl5wlYispPGKL6GUDdP3T5OBK6SamhpjY+O4uDj0CgBQV1e3bt26ffv2dXR0oFx1dXWbN2/eu3fv8PBwe3u7ioqKmppaS0sLKpxGo4WEhMTFxdXV1cE4M9xqCYsdHx8/cuTI1q1boQcJB0N3d3dpaSlcdIoCxdClJghCIBDExcWtX78+KSlpfHz8999/X7x4cWZmJovFgm8tLS1nzZp19+7dgYEBVVVVRUXFrKwsAMDo6KiPj8+5c+eGhoYgq3Z2dv39/RAMurq6jI2N9fT0kpOTYVE4IgqxIyEBAElJSYqKihBB2Wy2tbW1mZkZBAYIrtBzFWGEPEtUl4uLC5LSw4cPN23aBFGtr6/PwMDA29sbAHD69Only5e/ePECJmOxWN3d3XBBNTGx7Iu0+Ku8vNzLywu6gACA1tZWDQ2NadOmGRoa9vf3AwBKS0t37twZGBgIEzQ1Na1YseL69etCofDmzZurVq1qbW0FEyuBCwsLt27dGh0dDRNzuVw7OzttbW2ItRkZGatXr4Zz1QKBYPfu3Tdu3CAIor6+3tLSMjQ0tLq62tzcfNu2bdCiam1t1dbWTktLA+Lg2tPTo6mp6ejoCIPkXV1de/bscXBwICkHNAZIIPfW0Q5VgXcffEWqd7LseDlA5jB8avSJgSv+Cg7Q4eFhOItDyviBuP5PJ9QvPT09lpaWX3755bZt28rLy2GPDA8Pe3p6/vrrr19++aWxsXF+fj501Gg02pkzZywtLcfGxhgMhoWFhbm5OVTiIpGovb3dyclJQ0MDTk9GR0f/+OOPenp61dXVsNiSkpL169fPnTs3OTkZxkgFAsGtW7c2btyYnp4OsMNy0dooPp8fFBS0ePHiU6dO+fv779mz55tvvtHR0YmOjoZ4EBUVtXz5cqjBL168uG7dOtiKgYGBEydObNmyJTIyMiAgQF5efvXq1ba2tpBbgUDg5OS0YMGCvLw86jgksKW5dDrdycnp66+/vnLlCpvNHhsb27Fjx6ZNmxoaGoaGhqysrObPn5+RkYHnJYl6YGDAzMxMXV09Pj6+urqawWBcv379t99+i4uLYzKZqampS5YsOXHixOjoaEFBwcaNG48ePfr8+fPi4mJHR8eIiAgoeYBtnYKrmQQCQWtrq5eX186dO7OysthsNhTIo0ePZs6cqaWlBd3Zvr6+06dPHz58GK66Cg0NXbVqFdwFdOXKlfnz58MJY/hhFhQUrFq1ysnJCW6aGh0dPXjwoLKyMsybmJi4cOHC5ORkAMDo6OjGjRvt7OxYLFZwcPDKlStramrGx8fh+RhZWVlMJrO+vn7Dhg03b94EAPT395uYmBw9epTBYDCZTGtrax0dnZcvX4pEopycnNWrV7u6ugIAxsbGIiMjY2JixsbG8A2yhLjj/kbV8UcxWCK4SgT1ySoiRexlmu0Tok8JXPG3KEr28uXLkpISuEAGYKNZNgo/FMHOGhoaSkxMDA4ODgkJgcqOIAgajZaYmHjt2rXr16/7+fkVFhZC/0kgEDQ0NNTW1sJNk2VlZWVlZXBPJJ/Pr6mpsbW1tbOzKygo4HA4jx8/trGxOXv2bEFBAXQE6+rqIiIirl+/np+fPz4+DkEiPT197ty5cGUywPZcgonB8/LlS3t7+wMHDly5ciUlJeXIkSMGBga5ubkwctvV1ZWZmQlDoM3NzU+ePKHT6SKRiMPhZGRkWFlZubq6Pnr0KDQ01MTE5MqVK2NjY7Ci+Ph4CwsLNCCpwoGcDAwMhISEWFhYREZGjo2NsVisW7duhYeHNzc39/b2+vj4uLu741FuaiBRIBDAo45sbW1LSkrodHpsbKy9vf29e/eGh4fT09NtbW39/f27u7sh0hw7duzAgQP79+8/cuRIWVmZSHwtD9zOKxQKWSyWr6/v+vXrly5damxsnJubS0yct+Xr6+vi4gJXmQmFQjhX7eDg4Ofnd/r06djYWA6H09LSYmlpKS8vf/78eThFTRBEa2urkZGRnJycrq5ucXFxb2/vwYMHV69efffu3cbGxmPHjs2cOTM4OBjug1q5cqWtre3o6GhycrKcnJylpWV4eLiFhcUvv/yira1dVlaWl5e3ceNGR0fHkZGR7OxsZWXlkydPDg0NAQDg8mYTExMPDw9HR0d5eflt27bV1tY2NTUpKyv/9ttvsDkouPJHoUu6Upqsu/8EuAKK40tgE8Yy+iTokwFX0nM0dwXPQYX7GoG4UysbiB+KqJLHO0WEnfkOAIB+JEpJRUF4FC2LxYILXNlsNpPJZDKZcK6R1NGiicN6cnJy9PT08JVTaCwhVQX3WcJI7PDwcGdnp0j8dF84RYcKRxHU4eFhiKYCgeD169fogrbx8fGkpKR79+4BzP6jkkgk4vF4LBYLbjhB5wXCoye4XC6LxYJHbQBsspY0AwIL6ejoaG5uhnOKTCYTFgiRcmxsbHR0FNooAIDe3t6ioqL8/HyIeXinAHHnvqamJiMjo7CwMC8vr6urSzSxuIFOp8PGor5ra2tLTU199OhRdXU17MShoaGysrKsrKycnBx0BDE0gEJCQhISEmg0GofDKSsrS09Pr6mp6erqevToUXx8fE1NDY/Ha2trg7tmBQIBnU6/e/duaGhoTU1NXV2dv79/WFhYX19fb29vdnZ2UVHR6Ojoq1evUlNT4ZJv2MyGhobw8PDbt28XFhYmJycnJiZ2d3ePjo4ePnx4xowZcFodDYA/Oq/0RnClPqQmlgiuk+GrDFw/Xfp4wRVIPaYAqUsGgwE1CHUEf1De/4NIovogsKNz8IU8BEHAo4vwlHAyEu50JCjWPV4R9EpJVaN/kaJkMpkpKSlxcXE0Gg3XpCJsclEi8iGYJMQnIwnsDGSJqAn3aGZnZ3t6ekJ/V4oqpLaLtB8X/RBJItQcvEz8X5w9dCQTnhhX7lSfmMoGgZ3IATsUdQRufADKYMCFIFHgaAYaT4ZywVOx4HO4owa1FOEiqVEAAHQpHuKtt7dXV1fXwMCARqMR2BlSEjv0jVCHEkgc+W+EQLwQKlErlZ5ARh8tfXrgKtGUI2Te6ocj1C/4vyTtg2AP7zhcBYuwBZx4t+I/hNhxfQLxS+XAxBhAb4eGhqBTiN7iDiJiA7ENf+PoTmBbY0mDUIgdT08QBJ/Pz8jI0NLS0tbWhgtzAOXSNJK4hOKn4wqwy3OkK1PSUCewSABJ1MSEWYMEi3cT/gMVBZ8IsSN8UWnopGgCs1QQJzhE4cBPhS78X1L/ok5Bi63wpuHNBxSLhNoulEsoFCYkJJibmz979gy9IvUFKZdEOwA1HO8U3BRAbZeYHc+CRs4buxtQ1KCUkmX0UdFHDa6QSGMLV8QkG/BDc/ofShJ1BA6lKBnuphAUYx+pQqoTRohf2Y10HCHu2+G1E+KAATDlSBo56K3E1uF14Ylx0BIKhfn5+WfOnElJSRkfHxeKn3xErQu+Qsch4RAowm5OpfJPTG5EEtgNPNRXEnMRGCTg0EhaT0tqKVXUQoxQOag38YOX0fHLuKGDupXUQNz+QAWi2nE7jMDsJJxn1KKhoaGhoSE8MSEOh6TROBm4IjmQRhTxJnAlMNMBlSOiuMuTdR9p+Mnok6BPAFyB+PCSAerHRhL7goR5QFw3kYAK17MoMVUJCsTvggWSImxg8hVA+BCaosIiMMQiYSSCDYQuaIIWj5RSM+IPRdglP0JsDy5BsQxITaByTkhFBbxkiXnxNHgEmMAO3wDito5Iku+F54It4vP58MIDwQRBPhHA4MCMNxwvltrRJBGRBCjRX8d/kPqCWiNV+KSM1OyA8i0Q4qhPYPaBaBIjSSJJYUm+MGNwAAAgAElEQVRGHy19euBKTG68y+jjIYl6ipBks+OJBdglpkjtAkx1UiO06AB6XOGSXCsqG3jV0vnHHSmq80FgezmA+H3dVJVNKhxgMADEpycJceQgZUTaWYqoJ2ugRGbwV7hzhksABz/cd6TWgssHNzvQv6T+pTZKItoh6wpQIA1gMIYSUBsymU9J6muJ4+GPErVTSBy+Mftk34j0it4W/zL69+mTBFfZYPqECO8jQny6jqRtEYnEV+vgipWgQBTVM6BqNGrGKbKNsoso0Voqh7gzJ12HItUp0ScmMAdrMq4ISRs0JTaTkASuEv8lsElrgoJtAFszRXIx0RNIKOqLxILKxMVISMJLNDbQCKGCKDExL0vqWbzLgPhdv6jLJHr2eI2TyXyyrpRIqE9Jg0Q4sZl4iiVQGy6xNycbADL6sPQJg+uHZkpGUyK8y5D+Ek0EgVGQkM1m02g0uJOEx+MJBILx8XG45WZ0dBTuuhEIBKOjozQaDaYBAMB4o0TnFWdgMn5IA4n0BOeZ5AYhtQ7vwyGhESmNxEALjgEEBlGAYltIFyyugiVq7ck+FkJ8ChOIQwKpyci35nA4+O2tiETibrdEYADYTDNJ4NThgYtdNOEK4zXCQSLRrhJhjjX+A9lhVOZxE40qqMkykhqISwANbwAAm81ms9loUoPkT0/WOySjU2JiyliWacWPiGTgKqN3QiRVS/VCcBXM5XKfPHlibW0Nr9Suq6sjCCInJ8fV1RXeaAYP4O3p6bl27drx48cvXLjw7NmzpqamoKCgjIwMdPs6VadTHUrcTSQNJKSLRZSVJrj6hruGCIKor6+/cuVKRETEyMgItfnIgEAIgWtwxAOfz29qaoqPj3/48CE6o5jK2GQIjSLnQBIwkDqCwEBUKL4gCIhDIHQNkdEgnDid38PDw9fXt6SkREiZIcahkSAILpfb2NhYVlb2+vVr1C8i8eU/iHDhkGSOkFIoFPJ4vKGhoY6ODrijBu9WIbbSCoiDEy43iVVQBQ4kDWCqJKmDhJSFz+fn5OQ4OTn5+/vDwzfwiQ/8L7VbBeIXJk5GEkeyjD4G+oTBVTaYPk6aTNGQYADXdwKBoKioSE1N7fPPPzcxMWlubgYAlJaWmpiYfPnll2vXroVXx4yMjAQGBsrJyS1btuzp06fPnz9fsWKFvb09xCQquAKKB0BgXojEgYR7S+gJVbfCMvPz81etWqWkpPTq1StSpaSicEJswMQ8Hi8mJkZRUVFVVbW3t5dULwIPatNgk6HjLqSsuqKiCO4Fkv4l2RzILBBhsevOzk5zc3MNDY2VK1daW1vDYxFxsITHXyDeOjo6LCwsFBQUIiIicJkgREGoifMAMMghISUAoKKi4siRI+rq6oGBgfDUCBHFu0WFkNpLYCCKD0i81fiQoAYq8N4njRDUy6QOqq2t1dXV/f7776dPnw5vGpDYjyQixGesqcW+kWQa8mOgTxJcJVrxMvo4CdfXVEscKUSRSHTv3r0ZM2ZYWlrCm8gAAAUFBQsWLNi5cyc6gau9vd3S0tLX1xde7bJv375Lly4xGAy8IqpmEYofUwDEN9ggLYZKQDtDRBNzhMSEh/348eMHDx7AXAwGw9XVVU1NDZ2JL5zYS0PSiaj5eGkoS0dHh5GR0ZIlS9ra2ghszyuOGUJJW5iEE/tY4AQkwgzc6YFtQbWjSvGdtaKJDb7ExAERKCWq0dvb29zcvKysrLCw8NmzZ+ggYuFExJjH4w0PDz9//hyeREin069cufL1118fPXpUJGn2VCR+TRBqDg5vSJ5Qbp2dnaGhob/99pulpSXsdFIhuDuOtw6fA8ZFh7qDal6IJoLz+HNIUOCwLQLszGoRZrRBkXp5ednY2Ny8edPV1RXewYdKwzuUwKwiYsIKQRuLReJxlKl/dNQPQUbvkz4NcIVEUOhDcyQjMknsGpL6oCaGynFoaGj//v1KSkr19fUwAbxCR0FBAV2hk5qaam1t3dbWBv+1sbFxc3MbHR0dHh6Gd6EgBSoUCsfGxkZGRhDGiEQiOEcrEolGR0dZLBbUuRwOp7+/f2RkBOky3P+DZzZBVVheXq6pqQnPghdO3GxjZGT08uVLeJwhDF1CbxIAMD4+PjAwAI875nK5eOgSgQFsiLOzs4qKCjzIXii+QBo2Cs7sAmwtLn4GBZInLnbYXqSj0XOEWAhCCMwowcskMKfN1NT03LlzIswhxi0JmObOnTtmZmao+1paWjZt2rRnzx7YNQDDDDRISM4l7v8h9nCWRCLRzp07bW1tWSwWKhBJDIciqnAQDANxl1dIiauTJEYqkMSPSHyyFoE6g8HYtWuXp6cnEA9H4+VT5SykRE1IH8sb9R5VT8pU5QehTwlcZfSRk/SPWco3T0wY8iEhIXPmzIEXpMBY8YEDB3777bfU1FQAAJvNdnV19fT0hJpIIBCcOHHC1tY2JibG1tb2ypUr8MIWAACDwcjPz4+LiwsLC0tISBgZGREKhdnZ2RcvXoyPj799+/aRI0ciIyPHx8eHhobi4+Nv3Ljh7e2dlZWFHwFBwv6urq7Dhw9/8803hw8fjo+PhxASExOjr68fHx8fGRnp4uICJyOhQuzs7AwKCjp79uzly5cLCwsRhiFdjHS9UCj08PDYuHFjYmJiVFRUeHh4Y2MjUri9vb2JiYn+/v63bt1Cz3Nzc69du9bQ0MDj8R4/fhweHl5ZWcnhcHp6eqKiou7du9fY2AhvTRgYGOjp6blz505UVFRSUlJzczOSHqkjIGNcLjc7OzsyMjItLQ1e9TM+Pl5aWrp582ZVVdWysjIclRHYAABqamo2b96sqKgYGxvb2toqEomam5tVVVV37NhRWlpaUFDQ0NAAgRBW3djYmJCQEBUV9fz5c9yDRPzgvPF4vM7Ozo6ODgaDYWBgcPbsWSaTKRKJ2Gx2dXX1/fv3nz9/DuGWw+G0t7d3d3fD87kGBgby8vIqKyvpdDoeUSDE5+NpNFpJSUlCQsKjR4/gxXYikairq6u6unpwcJBOp5eVlTU1NcEsL1++TE9Pf/HiBVzbRRrJxIRHW1lZuXTpUgsLCxiJEQgELS0tmZmZ5eXlMH4+MjLS3d09MDAAVzzBk1zZbPbo6GhLS0tzczNaxweLFU5hmZv0Dw0lmEo5Mvo3SQauMnpr9O9YyjBLZWXlqlWroF/C5/OTkpJiY2OVlJSOHz8OAGhra/Py8oJn8UO3Q19fX09P7969e1FRUbq6uuiS7aSkpAsXLuTn5xcUFJiamsbExPB4vIyMjBUrVqxZs+bs2bOGhobe3t5DQ0O+vr4hISGVlZUBAQE7duyAIV+k4qHyhSHT8fHx8PDw+fPn29nZFRUVdXV1AQBiYmK2bt0aEBCQlpZmaWl54MCB9vZ2AEBzc/P58+evX7+ekZFx9OhRVVVVCMYQlqinYfj5+c2ZM8fIyMjBwUFVVfXUqVOjo6MEQbDZbBcXFysrq/v378fExFhbW1dXVwMAQkJC5OTkbt68yeVyQ0NDly5d6uDgMDw8XFVVpaGhoaCgcOLEiU2bNu3YsaOgoMDHx8fGxubcuXMbNmxwc3MjTRDiMA/baGtrGx8f7+bmdvbs2fb2djabfevWrblz537xxRf+/v4IUQAWkwAAZGRkzJo168cff7SwsLhz5w6fz6+vr1dWVl64cOHevXtXrFihrq7+7NkzWFF1dbWRkZGVldXx48d37Nhx7949HPNE4rtd2Wx2VFSUoaGhg4PD3bt31dTULl68yOFwBgYGXFxcDAwMTE1Nt23bduvWLYjoJ06c2LVrV0pKCpfLTU5Onjlz5vbt2wsKCkh4I5pYujwwMODs7Lxx40Z9fX11dfWTJ092dXWx2Wx7e/u1a9eePHnyzJkz8vLydnZ2NBotOTkZ1rh///7g4GB4jjEKqiORoisFly1bVlBQIBQK4+PjzczMTE1Nt2/fHhERwWAwkpKStLS0jh07VlJScvfuXT09PTMzs7y8vIiICCUlpZ07dxYVFcGAx2QYKeUh3kF/9GOU0VshGbjK6MMT+v6ZTOahQ4c2btzY2NjY2tp69+7d7u7u48ePr1ixoq6uLiMjIzAwEDooEBL27t0L7/7k8Xhubm66uroDAwP9/f36+vqWlpbPnj3Lz8/fv3+/trZ2a2trW1ubvr6+qalpb2/v6Ogok8lMSEjYvn17YmJidXU1vJ/88OHDaDIPhRlR2LO+vl5DQyMkJASF9W7evKmvr19VVcXn87OysjZv3pyYmEgQhJubm4aGxsOHD2tray9dujRjxgxPT0/BxLnzAuxcYvjX3t5+5cqVFRUVdDo9MjJy+fLl8BL11NTUHTt25OXlCYVCGo1mb29vaWnJYrHKy8tVVVVDQ0MJgnj9+rWuru6xY8cGBga4XK6Li8vixYtTUlJaW1tbW1srKyv37t0bHR3d09Nz9erVsLAwEhjAH3AJdFJS0urVq5OTk/l8fnt7O8QzoVA4NDSkqamprKxcW1uLOguP8YpEIg6Hc+bMGVVV1YKCAiaTSRDEy5cvlZWVt2/f/uDBg9jY2OXLl9vY2HA4HBaLdezYsb1799bW1ubl5W3dulVBQaGoqAhg9w4h9vh8/vXr1zdt2pSamjo4OFheXr569WpnZ2cej5eamqqurp6RkUGj0aysrBQVFYuLi3k8XlhY2Jw5c0JCQgiCuH//PrzPbnR0VIRNh+MIlJubu2bNmtOnT3d0dISGhq5du/bevXswJLBy5cqvv/7awMDAzs7u1q1b6enpe/bsCQkJaWlpcXZ2nj9/fkJCAvKA0WCGFeXk5MjLy//+++9MJjM9PX3z5s3Xr19vb28/derUnDlzUlNTe3t79fT01qxZ09TUVFlZKScnJy8vX1FRUVJSMm/evIULFxYWFqILoySiphR6T5+ujCYnGbjK6GMhqPL8/f0XLVqUmJgYGxtbWFjI4XDi4uJmz57t6Ojo7e0dGxtLYHNd+/btc3d3h85QWFiYhoZGT09Pfn7+unXrnJycsrKyUlJSQkJCbt++PTQ01NfXZ21tffHiRbRH9sSJE1u3bk1OTs7JyXn06FF4eHhiYuLY2JhQKERLcAXYDTDNzc379u2D13RDbgMDA01MTOAccFVVlaqq6pUrV1gslpGR0fbt2+Pj4+/evXv16lVHR8fU1FR4MRyBhWRhsRwOx8rKas+ePTB++OTJk7Vr18LL0S5cuLBr167Ozk4AgFAoDAsL27p1a0dHR0NDw969e+/evQsAYDKZpqamDg4OIyMjHA7n+vXrW7ZsQQuYh4eHTU1NVVRUnJ2dIyMjUWAZTNg0CGzYbPbZs2dXrlzZ09MD83p7eyspKTU1NfH5fG1tbVdXV6jrcc8eP9zDxcVl7969aIK8srJy27Ztfn5+AIDR0dH9+/cfOHBgZGSkoaFBSUlJW1vb39/f19fX0NBw6dKl0dHRuB2D5rlbWlqUlZVNTU1h1VwuV0dH5/fff+dyuV1dXYWFhWNjY319fcePH1+8eHFBQQEAYHBwEM7Ljo6O3rx508rKCi0tRgdc4NOx3d3daWlpVVVVvb29Xl5eSkpK8NLAvr4+fX39rVu3wmg/i8WytrbeuHFjVFRUQkKCjY3NihUr3Nzc0AYqIL46vbOzc9OmTXCr2MmTJ+fMmePj4xMdHW1ubi4nJxcUFCQQCHJzc2Egvaqqau3atTNnznz48GFsbKyCgsLFixfheBBhi7BkyPoJkQxcZfThicAWdOTm5i5btkxHR8fd3R3O+TU3Ny9btmz69OmmpqYwKArxicvl7tmzB+pZoVB48+bNPXv2DAwM5OTkqKiowGlanPr6+k6dOuXs7AwvKGQymZaWljt27BgcHATiS07QClvRBEGns7a2dufOnbdv3wYTmvrq1atGRkYwFFxVVbVx40ZnZ+fR0dFdu3YZGhrS6XQgvoAIHdaP60EOh2NpaWloaAid5tzc3A0bNuTl5QEAHB0d9fT04BZJkUgUERGhrKzc1NRUV1eno6OTkJAAJsD1woULY2Nj4+PjN27c2LZtG9zOBPHpxYsXtra2SkpKixYtsrGxYTAYuMAhGwKBgE6nW1lZqampoVVg165dW7JkSXl5OZ1O19TUDAwMRAuCUEYkKADA+fPnDQ0N+/r6YL3Pnj3T0NCIjIwEADAYjIMHD+rr6w8ODhYWFq5aterq1asNDQ319fW1tbXPnj3r7OwUii8mhxxWV1cvW7bMyckJTFz9q6Oj4+XlBTGytLT01q1bMTExqqqqmpqaMFYvFAp9fHx2794N95jCPTASV04RE2vW6uvr79y5ExoaamBgsGrVqqysLABAV1eXsbHxmTNn4IKsoaGhXbt26erqPn/+vLq6Oj8//+nTpy9fvoQ2E84z/N3d3a2srJyamtrX16ehoaGmplZUVJSXl5eZmfn48WM4Zmg02qZNm/T19e/du3fixAk5OblDhw4dPHjQ2NgY7vZGxZJIhqwfP8nAVUYfgEiKAGl5kUjU3d29b9++//f//l9AQABUIjCKOG3aNGtra3hFOdTCTCZTWVnZ0dGRz+dzOBx3d/dt27Z1dHS0trbq6OhATw4AAF0lDofT1tZmaGhoa2vLZrNh7SEhIQoKCvCECoIguru7y8rKOBwOvg4WYIs2a2trN23aFBAQwOPx4GSbp6fnrl27GhoaAAAlJSXr1q3z8PDg8/knT55cu3bt8+fPYQNra2tLSkogspK22RAEMT4+bmRktGvXLhjxzszMVFJSgk5YVFSUurp6RUUFAIDNZltZWRkYGNDp9NraWg0NDbiFdHBwUEtL68KFC2w2m8vlenp6qqmpwdU3AIDOzs7GxsbR0dHa2lpTU9N58+ZBA4W0dAgaK25ubuvXr0fHHZw8eXL79u1DQ0ODg4Nbtmzx9/dHm15gu3CIAgAcPXp0z549cCsOAKCiokJTUxM6+kwm08TExMDAYHR0tKCgYPny5e7u7qj3X79+DeeYAeaz4p6rg4MDTMzhcNTV1b29vQEAVVVVRkZG8fHxPT09pqamurq66DSP/Pz8DRs2mJqanjlzBt4ej8MeaQTW1taamZm5urp2dXVdv3598+bN+fn5AIDu7m5TU1MU6qDT6YaGhjt27IA2HwCAx+NxOBzS+mcknIaGhnXr1sXHxzOZzIMHD+ro6JDWbBMEweVynZ2dFy1adOPGjerq6oMHD/7tb39TVlbOy8tDY4PD4SALD5kyEtsiQ9aPimTgKqN3ThI/ewJbN4SjLJvN9vX1Xbx4MfQeoFqJj4+fO3cuVNNgYtqysLBwzZo1JiYmPT09LS0t+/fv37JlS21tLQAgMjJy27ZtFy5cuH37tre3d1BQEI1Gq6ys3LJli46OTnl5Oaz09evXdnZ2u3btCggIiIiIsLOz8/DwwDdQopU1UNF3d3fv3btXW1s7ODi4pqaGxWK5urqqqqo+evRobGwsLCxswYIFZ8+eJQiitLR0586dBgYGd+7cCQkJ0dbWvnbtGgxOEuK7fkUiUUNDg7q6+ooVK0pLS4eHh93d3WfPnh0REcHn8zs7O48ePeri4lJbW/vo0SNDQ0N4X2xXV5eJiYm5uXlWVlZiYqKiouKBAwd6enr6+vqMjY3nz58fHR0Ng4oJCQl6enppaWmtra1XrlzZvHkzdGqR/BEzAADIdnBwcHNzc0ZGhpGREcTvsrKyZcuWmZubd3Z24lhCUuunT59etmxZaGhocXExm81OTU1VUFBwcnIaHx+vr6/ftGmTkpLSy5cvh4aGTp48uXr16tTU1NbW1qSkJHNzc2TiiCb2GUNbhM1mOzk5bdu2raCgoL29/enTp3JycidOnBgZGQkPD1+1atWzZ8+qqqp0dXXXrFmTkJAAt0T39vbu2bPn119/heIiCLFNPohn+CQhIeHXX3/18PBoaGiws7ObN2+eq6trf39/Q0ODtra2sbExQtOoqCg5OTlfX9/e3t729vaIiIi0tDR4QBgiyDaPx8vMzJw3b961a9cAALdu3VqyZImfn19XV1d3d3dqampxcTEMdD958uTHH388deoUm8328fH5y1/+cvToUTgIR0ZGAgIC3N3dGxoaRNjuHRK4yujjJBm4yujDEK6P8KU9IpGorq4uJSUFajSYoKOjIyIiAs4jIjcrPz8/MDDwzp07bW1tra2tfn5+UVFRcMKPxWKlp6e7ubk5Ojr6+fm9evVKJBK1tbUFBgYGBASUlZUhPdvX1+ft7X306FFzc3NPT8+Ojg6ST4B0PfyRl5fn4ODg5+fX2trK5XIzMjICAgIKCgpoNFp6evrly5fj4uLgcqHKyko7Ozt9ff2DBw+6u7v39vYC7DQfBB4ikaimpuby5cs2Njbp6el1dXUeHh5Hjx6Nj4+Hk3nl5eVXrlwJDg728vJKT0+HhcPFz2fOnPH09ExOTj5z5oyNjU1jY2NHR8eFCxeMjIz8/PxoNBoAoLa21t7e/vfffw8ICDh58mRYWBjU6YT4zCsxMYH66NEjGxsbf3//oKCgtLQ0Op0ON+cYGhoePny4oKAAunEi7KAGMHHL3tOnT/fv329gYBAWFjYwMBAaGqqiomJra9vc3Hz//v3t27fDxU0CgaCxsdHCwkJTU9Pc3FxXV9fS0hKupsbnuaHYAQAvX740NzeHYvTx8dm8efPBgwdfvnxZUFCgoqJiamp65coVW1vb1atXm5iYwLMaoN2zc+fOzs5ONNWKR8JR/wIASkpK1NTUduzY4erqeu7cORUVlS1btmRnZ5eWlmpraysrK9+/fx82mUajnTt3TlVV1crK6uTJkwcOHEhJSUGhfhG2KxdiP5yDh6c2Ojo6btu27fjx4zY2NtbW1gUFBVD+DQ0NJ06cCAkJ4fP5RUVF0CCDhXR3d2tqav79739H289kHuonRDJwldHbJ+QooLAheg4ojiwOq3iYkcBOORcIBDBaCx/C4+ORIv7/7H13VJRJuv6e3XPvPffsnr13du/e3dnZyTrrhDWNY444YkAUMWLAgAiIBFFEBUUMiAEVc8CEKEkFERAEGRyQIEgSJDc5dEM30Lnp/r76/VGn67xdX3eLio5zf9/zB6fprvDWW/W9T71v1VdF3p6kImZKpVIoFMrlchYsoyLDq2ExyQmFwtbW1t7eXlb/NiGWhOxsYsExSeSkflgIqz/biDAxQqinp+fFixe1tbV40Y7sPSb8ijlJrVbjczDEYnFPT49QKJRIJLgWXI5YLBYIBE1NTfhfsnzb3t7e0dHR19cnEonwO6BKpVIkEnV0dAiFQqwxjUYjFAqbm5uLiooKCgqkUil1UAYClIZ/qq6uLi4ubmtrY/SnBHd2dgoEgoqKivb2dszusJcJr6jV6oqKivz8/Pb2dpVKVVtbm5+fX1FR0d3d3dLSUlRUlJOTU1tbi9XV0tISFxd34cKFhIQEauYBgbuypqbmzp07SUlJ1dXVT548efLkSU9Pj1wuT0lJiYqKqqysbGlpSUpKyszMxKF1tVodFhYWEhKC9y2TQUIt62IoFIrc3Nw7d+7k5OS0tLQ8ffo0Li6uqampra0tNTX17t27RUVFRFcikSguLu7kyZMXL17Mz8/Hb6ySqQkpX6FQlJaWZmdn43eREUJdXV3JycmnTp06c+ZMUVGRTv/SqlKprK+vF4lEeM9UVVWVUCgkF8tv3779gw8+OH36NNdh5Yn2PQdPrjwGHq9ErsgwTAf9AEJUFONCKwYPQ4ClwfLJKUuQXDFJEPONwKFIhPngEhd01JA+NE3VCAOPOvDKP8mu05+6R9oLBdCBNzpgaRBQIdyf4Jd4ZmB0KgPPJSCUQzWQyECJQWYVCNAhlZLrIFJjgCiHai9JBh01mAYm4CqHoKmp6dSpU0+ePCF+NplSIA4tMcbOY6IAsyOEcCgYga1GZJxQ0wKq+WTCBLPjn3RgMzAusKmpydnZ2c/Pr6GhgVrtZgHMS87jlwJPrjzeCvr/8JM0lDGlPFHo1lB7gmDQjzLorOFZDcjQbSVZGMOYG/SfKBkg38NKoUllDemZAdFIcm04A1xzkpgsqkFQ1AUFhtxP0pDyuQ0kHjZXY6R8qGdKDBace4xLwzfnUFKRvKQc2GpkSL2kTKI32B1krkP6FJ+ijAzvAIAzraKiouvXr+PrlSQSCUzGVSy3u2F1JC9uKamFO5y04NhFVh/DYMBckDs4yTc4sQ6cC0ZKa2xsfPDgQXd3NwLnY5tC/55LHu8OPLny+OVB2VydfrMow3FrCAnB4wuwf0Yt1CG9K0A5B9jQQyNOkRD8EgHbDWO/xMgS6wzTQ2tOcQC8EgABJmMNmRI6MciESUX6jbVctqDqpfgSeqtYLTAv/Je0ETIH1SLItcQhptxEneFJyFBCIhI5DR8mgO4g/pLiIUrbarUav4nk6elZXl4Oh5YpTZJeQIbHEVPScnuHqy6oYdLRJBkCEzuqdupLqBYybhkwb+O2guXJ9f0DT6483jr6+fyzhi4UBteUEH6lPEjyGTITTAYZFLpK3Cqgf4bFoGgMGZppWCOVALZCq9USxwuB6QKRivKfWBMkTaWHZENxIaQK4s5SQlJ/YZdxq6PSGxWeokPSL2ROQzlhRDlk2sECXoHjgRt6hSXgX6urq9PT0xsbG1kwK4Ils2BKAUGUQ/UdbDtjON+CSmMNyZWbhpKWfGlK54yxCDA3PexNHu8VeHLlMfCATzsxjiyHfpBhcI/lkBY0RsjwhQriJzHgECWurSe+LFUaVSZlN+GaKAv4laJhBG5loWwl+ZfRh7jJ6yUwL7TaMJYLCzGqVfiNUUqACYiWjBp9bqfAoigyY4D/hIzRBsXBpFHE84MJSF2wZJiY0jbLYXGkD7bDb3QAuHYS1OUyFrdASvmsoYNOciFDFuSqC5I6t7GwdqqBsF6uEnj8WsCTK4/+ov/PNjTNVEaKWlgTzMrodzYxwDMzmlIHFvZIetbY1kpo+PCXjCHFImBJIS8SgaER50ldrpEAACAASURBVBpNWCYDaNJo8xFn0zID3DtTLhSlZMo0U7xlVKtQeNYYuXJ7mWvcod2ndEvazhrSIUVORscMJDmKjLmScFOSHtHpF4NhbAMKzG0dYzhJ4nYr1DbceEyJjThTDVII7CYYGqHUDgWgeNeo3ni8t+DJlUe/YMYsGk0JbaJOp5PL5c3NzV1dXcQuI0OjD40UMV5kfVSj0XR3d0skEi04fg8Z+kbEEpG7vhmG6e7u7u7uJj4uNFWM4b3iDHARiNVmwHoYzEUSaDQakUgkFAohz0Gzy+oXR+VyOX5vlTFcASVFwRd1uItwlPLhv1yeI5qBaoFUxDXoRq28KW6AfEmpBXHomUtCVBXUTIJ8SfpFZ2zFEYoBBxscFVDJUBtGhyulRm5dMBecA1EtosIk+HtqiMJ/dYbnM7PGHjHuAODx/oMnVx4vhxkrbzQxZUNVKtX169etrKwOHDiAj9uFM31ozrAFRPrlUhzNUyqVt2/fdnJyCgkJIUfrwerwBx3Y/YFtX3Z2tqen5/Hjx/GuURijY/WcR66IgewIhYFWD9po/FNtba2np6efnx9uF05MXrYhuTIyMrZs2XLu3DlyNwtlrImdpaywztil6Aj43MjwDRyYHnKSDgSujXYlt3AysUCArhDgclimTr8QjqsWiUQJCQkpKSmtra1UW7hbrCmXERIbGQmQaOHkBm6xrq2tffLkiVAohF2mAwvSpsiVAbMu7uiCuYRCYV5eXlNTEwk5GO0U8hfeacNwNgSQ0UJ2ciFj5EoNTq6QPN5P8OTK4+VgTcBUSsoPaG5uXrBgwW9+85vhw4cXFhYi8JoNxVUQWq0Wv03Y19d38+bN77//ftasWQKBAFZE1avT6Xp6evD5w319fQkJCcOGDfvxxx9xLmi/uIabMvGQz1iwuZdhGPhWBr4nZ/78+UKhEAEChhym1WrDw8O/+uqrSZMm4fODCKkw+ltxyOHvWHIiBllOplgBMhADwp7QV4P+FuVMs5wJEASMslIaQxwKQYBcyfVBP//887Bhwz799NMLFy5Q8wzKgYNjieW4eqzhFIcMGCgh0duePXtGjBiRmJioA5uhoDJNtZcFTEyNQzLDwLVcunRp8ODB+AIDqFXWcDXBaH8xID4Ba2eA725UNgZ456aScXNRDwiPdw+eXHn0C6xpUCm5btNPP/00d+7cb7/99s9//jO+DJXwmVb/8j60OIw+4grpITg4eMGCBZBc4Vwef5bJZFFRUdnZ2UjvyO7du3f+/PnkEjQYf6NaZ5Rcub4IFBKb1BcvXjx79gwbcVNWUqfT4dvKiouLqRrVanV0dHRSUhI+WogBa8xQBq7CMc1DSlar1TAAjsCRBZQPSjGx0R6E/Q5/Iq4n6QUyV8ArnQzDiESio0ePDh48ODg4WKd/ywX2GtEA2eEFiYfVv80CT7wyIzb+Jjw83MvLq6CgAJ5DAqcdJAsL5iXcGnFFsBDSKREREfgmQS04ogu3gnzGKTs6OgoKCmQyGalXZ3j4CSFv8oGkhJ2uA4AD3jx4cn0fwJMrj/4CGgXz5ArdVqlUGhIS4urqeu3atS+//HLhwoXkAjVsMlpaWlpbW3U6XV1dXWlpKT4pkPhA+FxWpVJ5+vRpe3t7TJOkauhqaLXalJQUS0vL0NBQlUqFr745ceKEg4ODUCgUiUQ4pExsJcuyra2tBQUF+LZU1jDOCe2gUqlsbW3t7OxkGKapqQkel9PX1yeVSsmZgqzeUxcIBPizXC7H9vrQoUMrVqxoaWnp7u4mV9FptVp8ncDu3bvJtTA4F7kllCJFnT5sTkiru7tbLBbjn7SGJw1BCsQ1YvUiw5OeoH2n/CpKM7CXKVLEZE9YPDMzc/LkyWFhYax+Ny9VpinTT4jE1DikQJgPz1Q0Gg28A44rM2Po/pqZZHAhlUqbmprkcjlc+4cZyWiMjo729vYmQ53bfFNtYcCJnqRPzbi2RsGT6/sAnlx5vA7g0wufYWipscmrqKhYunTphQsXOjs7lyxZ8vnnnz969AjpLV1RUZGDg4Ozs/O1a9c2btw4a9as8+fPkyvhXrx4cfDgwf379z969Gjv3r2Ojo7YWmEw+rN/MaNIJBJfX9//+q//WrlyZXx8PL7x++jRo7NmzTp79uy2bdtWrVr1008/4ZKVSmVycvLp06eDgoI8PDzwgfhacJwhcUEYhomOjl64cOGaNWuOHj3q5OS0ZMmSW7duKZVKnU6XnZ3t6uq6f/9+7Hcqlcro6OgdO3b4+fldunTp0qVL9vb2V65c6e7uPnHixOzZs0NCQjw9PTdt2pSRkYGp6NixYx988MHkyZP37t2blpamVqszMjJ8fX337t27b9++7Oxs4loRm0s0XFFRsX//fkdHR0dHx+PHj+OrDtra2i5fvnz+/PmsrKxTp075+vrim4JycnL27t27c+fOixcvkvkE6URItBqNJjc39/jx49euXSssLFQqlViG2traS5cuBQUFRUdH42tbYEYya8F6S09PHzNmzNGjR/GqtlAovH///rFjx8LCwvBJwkql8smTJ9HR0WVlZenp6adPn87IyCA3zCCEmpubo6OjMzIyenp6ampqzp079+jRI3ycIWvoN7Ms29PTg88cxuvrvb296enpeXl51dXV0dHRt2/fJtMd4gdTL1x1dnY+ffo0Pz+/ra2to6OjoqKirKxMLBZ3dXUVFRU1NDTI5XKBQJCYmFhSUqLT6fBVP7W1tT09PcXFxYWFhb29vVie3Nzc6dOnjx8/PikpqaGhAS+pSiSS5OTk2NjY2tparM+urq78/PwXL150dHSkp6cXFBQgfSib2t32quTK430AT648XgcsAPmG/GX0IVOdThceHj569OikpKTOzk5vb+8//OEPBw8exFSEfcdNmzZ9+eWX586de/z48ebNm6dNm4avL21oaFi9evXWrVtzc3PLysq2bNlib2/f0dGBDL0u4oJoNJrbt29bWFicPHmyuroaW/+AgIDx48eHhYU9fPhw3bp1S5cura6uRgilpKRs3bo1KSnp+fPnmzdvtrCwyMzM1IF3fqBPnJeXZ2Nj8/e//z0oKCg5OdnZ2XnevHmFhYWY/mfOnLlo0SLsjCYmJtrY2OALxVavXj1z5szdu3enpqbK5fKgoKAJEyZcuXIlISHBzs5u0aJFzc3NCKHU1NRx48atXr363r17+PJwd3f3K1euxMfHW1pa4ltaiUgsiGSKxWJnZ+dRo0adO3fu4sWL1tbW+GaV+vp6Z2fnv/71r7a2tsuXL587d25mZubjx4+dnZ1Pnz598+bNWbNmubq64nvFYfeRksvLyz09Pc+ePRsZGenu7h4TE8MwzIsXL7Zt2xYYGHj58mUHBwcfHx+8R1pneF4SIa2ff/55yJAhzs7OUqlUKBQGBQVt3rz5yJEjGzZs2L59e319vUgk2rJly6BBg1asWLF///61a9dOmTLl9u3beBPQs2fPNm/eHBgYePz48e3bty9fvvy7777buXMnDj/A3sEyV1dXL1u2bMaMGZiiKisrbW1tp02b5u/v7+LiMn78+A0bNlBTCsqhzMvLmzdv3vfffx8ZGZmSkmJtbT158uT79+8nJydPmjTJ29u7qKjI29v7iy++OH/+PEIoJyfH0tLSxsbm0KFDjo6OP/7444EDBzo7O1mWvXv37ldfffXRRx9t3LgxNjZWq9XW19fv3r17165dhw8fdnJySk1NZRgmKipq7Nix+N7ZH374wdHREY8i+MYXnPRAPQ/o08zjrYAnVx6vCVN+DwJxyK6uLjs7u3/+85/Ozs7e3t6zZs3693//96VLl2Izh9OEh4dPmTIFL6Y+e/Zs9uzZUVFRCKFLly5NmDABX1utUCgOHTpEbtYkM3roNiGEiouLnZycfvrpJyJkQEDAsmXLsL+blpY2bdq0+/fvq1QqNze3hQsXxsfHp6am+vv7jxkzJiwsjCyzUQ3UaDQnT56cO3cuvhQ9Pj5+xowZiYmJCCFc1KZNm+RyuU6nCwgIsLe3x9l37NixfPlykUiEEOrr6ztw4MCyZcvwvqfz589PmzYN00Btbe2KFSvIVbVZWVmzZ8++fPmyUChMTk5OSUkh8WEC3FiJRHL69OkbN24ghEQi0ZIlS/Bl8n19feHh4V9//fWBAwcEAkFlZaVYLN64ceOcOXNSUlJyc3OtrKw+++yzuLg4SDOw17Ci4uLixGJxYmJiamqqVCr18fFxc3PDTmd8fPx3330XERFBZjnI0I9ECGVkZAwePNjR0VEul0dERNja2j58+FClUmVlZc2dO9fHx6ezszMuLm7YsGHr1q2rra0tLy+fN2/evHnz8D0/fn5+69at6+zsrK+vX7x48fjx46OiosrLy7Fryz3lQ6FQHDt2bMqUKenp6Xjgbdq06ZtvvklJSamvrz9w4MCQIUNiY2OR/nY80sWkhJ6enl27dn300UdXrlwRCoWLFi36z//8z/Pnz+fk5FhYWJw4caK7uzsiIuKrr74KDg7WarXt7e0LFy787LPPzp07l5+f7+PjM3ny5IyMDIRQS0uLk5PTvHnzsrKyhEKhTCY7ePDg+PHjY2NjHz9+PH36dCsrq/r6+srKylGjRn366aeHDh26fPlyQkICvvGXAbF6ozzK8+uvAjy58nhNEOsGY1asYaAYxwYPHjx47969O3fu3Lp1a+7cuSNGjHjy5AnSG5GYmBhbW1uxWIwQKikpWbJkCSaMnTt3Wlpa4uiuTCY7fvz4+vXr8eqsTv8GKsUKhYWFa9euTUhIQAjhzT4HDhxYv349Pvo8MzNz+vTpd+/eFYlEtra2GzduLCoqKikpyc3NTU9Pr62txT4TXIrD/6pUqrNnzzo4OGBqT0hImD17dlxcHEJIoVC4urpu3bpVoVDodLrQ0FAXFxelUimXyzdt2uTn54fNZV9f386dO11dXfEF5nfv3rW1tc3KykIIVVdXr1ixAhMVQqitrc3b2/uHH36wtbX19fXNzc3lLteR+YRMJsOn/Z09e3bkyJEHDx7ETBwbG4t9cZylpaVlypQpy5cvx7e2HTx40NvbOy8vj8S9qTVOfPP8pEmTXF1d8ZWujY2NlpaWFy5cwD3b0NBgaWnp6elJXkAiriQuQavVpqenjxs3LiQkRCqVenh42Nra4ilOZ2fnunXrRo4c2dHRUVJSsmjRIuwI6nS6rVu3Llq0qL29XSaTbdy4cffu3bjrHR0d16xZgwPCOrC1mwG7gbBWly1b9vTpU9z7hw8fnjVrFg51pKenf/7556dOnUL6nW5k3MISysrKpkyZ4uvr29PT4+fn95e//GXPnj0pKSkuLi7YY66srMREi1t6+PDh2bNn45toHz58OH369MjISISQWq0OCAjAcx2EUEVFhYWFxWeffbZjx47Tp08vX7588eLFOJeDg4OtrS0unKzjwk1MZsiV59f3HDy58nh9QH6FhgDbr66uri1btlhbW3d0dGD/r6+vLzQ09NNPPz1x4gThxQcPHqxcuRJHcYuLixcuXHjr1i2EUHBw8IwZM/AF6Uql8sCBA2vWrMFvMWoNT95n9bt7SktL7ezs7t27hxDCTLl3714nJyds4x4/fmxhYZGQkNDb27t06VIPDw9MdfidH/yCDeLs0UUIaTSaU6dOEXJ9+PDh3LlzcS1qtdrFxcXLy0uhULAsW1xc7OPjc/369aioqH379uH3jnAJu3bt8vLywlwbGxtra2uLZxg1NTULFy4MCwvDbKFQKOrr6xMSEtzc3AYNGrR8+XISv2XAjlmEkEqlun//vre39+3btxMTEydNmnT27Fnc6piYGCsrKxxdRwjV1dVNmjRp9+7dYrFYpVJJpVKJREJWUhHYcUOU+fz585CQEDwTOnPmTGlpqaWl5Z07d3D6tra2BQsWrFu3rquri/Q4tRM7PT3dwsIiPj5eq9U6ODgsXboUU4hCoXBzcxs5cqRQKCwqKlq9enV4eDjuL19fX29vb7xyGRER4eHhUVdX9/jxY3d397t37+I0FCOSfxFCUVFRixcvxvEApVKJybWurg4hlJiY+Pnnn585cwYBDxuGhRn9+r2bm9ucOXMuXrx49uzZuXPnLl26dPfu3YcPH8bJiouLZ8yYERoairMEBwcvXbq0vr4ej64FCxbgoItOpzt48KCHhwcOVDx58uSbb75ZuXJldXV1Q0NDbW1tQ0MDvm3X2dl52bJleN6AwHoK2SrPGNuZxZPrrwI8ufJ4I+AnHL4HwrKsSqXKycnx9fX9+OOP169fL5VKCUtFR0d/9tlno0ePLioqwv5HWFjY7Nmz6+rqGIZJS0ubMGHC5cuXdTpdSkqKlZXVrVu3ZDJZTU3NmjVrZs2aVVxcDGkAWx9sjBBC9fX1a9euDQoKkkql2BBv2LBh9erVnZ2dOp3uxo0b//znP6OioliWDQoKmjp1Kr7Pq66uLj4+Hu9SoSJyGJ2dnZs3b7axsamqqtLpdDExMRMnTrx69SrDMGKx2M7ObsmSJZ2dnb29vdeuXbty5UppaWlFRYVQKCTrkQqFwt3dfc2aNV1dXVqt9uzZs+PGjUtKSmIYpqqqau7cuQcPHmxpaenp6UlLS7t+/To+9cnLy2v8+PGYoXFLyZ4m3NhFixa5uLi0tLTk5OSMGzfuwIEDIpFIq9XevHlz8uTJjx8/xooSi8WzZ8+2tbWtra1FCOEdOm1tbSTMwIKIbl9fX0VFRVpaGr5q3tHRcdmyZc+fP1+2bFlwcDBWfmlp6aRJkw4dOoSDtAw464qMiuTk5KlTp+IpiL+//4oVKzAJtba2rlmzxsHBQSqV5ubmLliw4NKlS3hsbNmyZcuWLXjXdF1d3YULF6Kjo+/fv19SUkJYh4pCw3pv3Lgxc+ZMHA+QyWQHDhyYOXMmXm6Ii4v79ttvcUSEvPwDJ2dIH2yPiYkZMWLE+PHjU1JSgoODP/7449mzZ+P1dYTQkydPxo4diwVmGGbPnj3z5s3DVaSlpc2bNy8mJgbpPVcyGyspKfnhhx/Wrl2r0+/07uzsVCgUKpXKyclp0aJFPT09jH7nuUAgwJ2IZ3twnQI+dDyzvv/gyZWHOXAfY1OPOrECOp2up6dn1apVv//973//+9+PGTMGW3mE0LNnz+zs7D766KMPPvhg48aNlZWVON67aNGihw8fSiSSCxcujB8//tChQ2KxuLe39+TJkzt37kxOTg4LC1u0aNHYsWOvX7+OnTMoGKsP66lUquPHjy9YsODu3bsqlUosFq9evXr58uUVFRVtbW0+Pj7ffffdyZMn1Wp1XV2dj4+Pk5PToUOHNm/evHXr1tLSUhasPurAeYRPnjyZP3/+jz/+mJCQIBaLjxw58v333+/atUsoFJaUlCxYsGDWrFnPnz/v7u729fWdO3eul5cX3vuD0yOEnj9/bmtrO3/+/OzsbIFAsH79+iFDhhw/frynp6erq8vNzW3WrFmBgYGFhYVxcXE2NjanTp26d++eg4PD5s2byTIzMjzZqrGxccWKFVZWVhcvXrx06dK0adMsLS1PnTrV09Nz8+bNESNGnDx5Ui6XYy1dvHhx6tSpnp6eYWFhAQEBbm5ueXl5yDA6SgrHgfq0tLTS0tKAgICAgIDu7u6wsDAvL6+cnJyampoTJ07Y29vjTchEVzB00dnZuXv37kGDBoWEhPT19RUWFm7dujU8PLyhoSE8PHz16tXJyckajSYuLu7777/fsmWLQqFoaWlZunSppaVleXm5WCwOCwu7fv36o0ePcnJy8PY07jCDsVOxWOzp6fnJJ5+cOnVKLpcLhUI3N7exY8fm5eUplcpjx4795S9/2bJlS09Pj87YgQyEZauqqqZPnz5t2rTq6uqffvrp888/X7FiBY75azSa0NDQv/71r15eXl1dXRqNZtOmTaNGjXry5IlSqTx16tSQIUOOHTuGX5Y9ePDgxIkTb968WV5eLhKJfHx8vv/++9DQ0LKyssTExJCQkPr6+ra2thkzZowaNaqoqAgL8/z58w0bNmzZsgVvdmMMtzKZeiR5vJ/gyZWHOVBPMjceReydDpwaoVKpbt68uW/fvsDAwGPHjpWUlOBcNTU1x48f37Nnj5+f35EjR/AyZ01NTWFhoUAgkMlk+K2MoqIibEy7urpyc3OfPn1aUlJSWFiYkpJSVlZGzg1G4BVMgqampsTExGfPnmk0Gvx6RnZ2tkgkkkgk6enpsbGxxcXFCoWCYZj29vYHDx6EhoaGh4cXFxfjMClx5qCTJBAIUlJSUlJSqqure3t7CwoK7t+/n5aW1tHR0dzc/OjRo5SUlPb2dtxqKyurJUuW4GObpkyZEhwcLJVKGxsbk5OTk5OTq6urm5qaoqKiLl++nJqa2tvby7JsaWnpiRMnzp07h1/5jY+Pj46OPn78+KFDh549e8b1sfAHtVr96NEjvH336dOnsbGxvr6+165dUyqVBQUFgYGBly5dam9vZ/W7daKjo52cnFasWLFx48bbt2/jDduwT1n9WmZ1dTXeKoxpG68Odnd337t378yZM6dPnz59+nRxcTHUEmFW/LepqcnDw2PNmjU3btzAAf+UlJR9+/adPHny4MGD8fHxGo1GJpPFxMQ4ODgEBQV1dHRUVlb6+vp6enrm5uZKJJJDhw5Nnjx5xowZlpaWM2fO9PLywlwOeZFlWXJbe0lJycaNGy0sLHx9fVtaWjo6OgIDA1evXn3nzp2Ojo5Dhw5ZWFisX7++pKQEGe42hwu3LMtKpdJz585du3att7dXIBDgIL9arUYItbW1+fn5jRkzZtWqVQUFBUqlcteuXXhzeGtr69atW//1r3/t3LkTh8rT09OXL19ub28fHR2NR/7WrVt//PHHxYsXL1u2DF/k/vjxYxsbm/nz56ekpDD6fdrTp0//j//4D7yiz5Porxo8ufJ4BUBDjPTMSl54h4Sn1oMcXsPo74ZTq9XkwD+jE3PikTDgBjFTwkArST7gmDDcF0rWroh7ivRnC+PCqVdIYXr4gin8nno19unTpy4uLjExMTKZDJ8s4eLiMmfOnJqaGtIucoYRMtxirdVq8SIcLk2r1cpkMplMBk/Lo8gVZ9doNCqVCkuiUCjIAUMqlUoul+OlO1bv6kkkktbW1u7ubqhP1nANEqfXaDRKpVIikchkMkI8arUax6vlcjnFTAQku0QikUgk2OfD34jF4oaGhvb2dhzDxwL39vbiZmo0mt7eXqlUqlQqu7q6IiMjQ0NDIyIiQkND/fz8vvvuOw8PD8zThNRZcK4WPmykra1NJBJpNBqNRiOVSnt6emQyGb71QSgUdnR04Pea4EvMpMnkS6VSiVWKM+JjQFiWVSgUTU1N9fX1TU1NUqlUp9N1dnY2Nzf39vaqVCqBQFBQUFBbW4uZuK+vr62tra6ujhymLZFIcnJyYmJi8vPz8UvSEolEIBAIBAJ84jRCqKWlZe3ataNGjcKnjFEPXT8fUh7vCXhy5fEKYDkgjgvFrxThIc7JTVyTQZIRk02Cfi+1LBTtQaNvSnjEOQuQfIYZWUP/TMc5fZ7o4dGjR3PmzDl06FBFRUVdXV1NTc2+ffsOHTrU1dVFsTWUhwhMtZQFIVCWE8BEhgdGUqUh/ZyAHI3EbRfpIErJpAdhmbBnSXY4F4EDgKwskk6hGgIHBtUjuK7s7Gx7e3u87xchpFKpVq9evWrVKuwU6vRnDpPCqQN7WcPDtigFwi/hBwJqJge/h4vK3AKpjiDJ8KSKykKOriTN6evrS05OdnJySkxMZIzNO3n8usCTKw8jMPVUsxxAEoXRNqMl6MCBSggcdMcaHi2L9PYOJkYcWuJaMYoSTDWKEhuafmKyCSAvElrlmnKGYXDg9ODBgyEhIZcuXbp+/fqdO3fwi6GQbyA/cQmPCAO/gdxGeJ2QIgJUx20O7CaoPYozuGwBWRySIpWd8AeZeZDGIsDKyJBTYTnQlceSVFRUuLm5+fj43Lx5MykpKTQ0dMuWLSkpKVRdcMZATexg+dQYoPQAxwaOuFDykMAMVALsOJYzmYPjUwdeyOZKSGrBVRcUFGRlZWHPnjGcjPL41YEnVx5GYIqfqASU8WINnRijXKgD0Vpo33EUjngG5Eud4asXrCF9UkJCu2+0FdS/Rj1pU+TK6uPDsHDYZFxgR0dHaWkpjhDiICQLuJPrQVJ1QT4jnym2IAIT3xSql1KRqSpYMCXi9hTVcNJMisyIrhhD55Ux9F9JCXizD0lAnarP6K+j12q1FRUVd+7ciYyMjIuLS0hIwGvtZFwRF9kouVJtp36lRgJMzOqPQSbiUVt2ITvCeSEDJkDcoUiBGtK4vUjvgpPe4erHVJ/yeD/BkysPI+jPk2z0V5bjgxotjZgn/D0mCXgPCWVTGOD9mJcE1mW0CcSCs/pYnNGrckzJTNL3U1eYD3DriO1mjQEaX6PhR1ILNSnhLi2zHLJkAbfBQijJGc7RHCSBDtxdD2mV5KKojppGcBtLzWxIUeQzrlGlUpHzhDHbwcGgMwxNw9eBELjplqqaNXSdyQcEvGfYItJk1nDcEk1yZ2kIkDq3OtLLZBzCEoy65kQAo8OMx3sInlx5GAHX7PYTXEtBvueaUVOhNvKZsi+UuacKp/JyLRqpl4r76Ywt61LcQ8qnnHJuAxHnEGBIhPBabGSMOxlDH4hKTKVhjbEUbCw01hQxUBxP0lPahiRKLD724CmdkIxG16SRIeWToqi+I9QIlUzEhvM2QoGQvYiquWMJ/mq04yilsRwaptRipmsoeWCZ3CFN6qK21FEPEdVT/cRrZOExUODJlYcRmOEwU1mgKeRmp+wIMrSwZsSgvATKXlMCQLMOTSoVskOGrGa0jVweMiUkJTDOQjxvLsVSTE99Zo3xLhSP6xQiw3gytyHcaDaswmhPMYahAsrEkwK5zeGGMWFe8hP5QBVONMZNQz5TEwuYgFz+anQaQRLDkin1UnMLHQhuCQdNTgAAIABJREFUQ/VyaY/LpmTLOnfoGu1oWCaZRlC1mBmH3PKNVsfjnYEnVx4Dg5c+z9BgQXuHJ+wqlaqnp0cikUilUnybqVwux++0YG8PH1KIw6owagrtHQM8UeJakYVbil9NyY8AhxGTyhpSLNc4UlnIv+Q1Hkbvi7NgegErhQngr5BHWUPfCL/sBN8UYg15DoFwLvQ1KaKlvkSGhp7oFoHb5kljKXqjlEamNaQKakcYZCNSMiQq6ngK2MXkM9KzEWmmDixYksSE58hn7hCFMX9GvxqKwNSHGsMwJQvIldGvIGjBHQNmhh+UwVR0xEyWV0U/S/6/jbetB55ceQwYXvoMQ78Epi8tLfXw8Fi2bJmLi8v69euXL1/u5ua2f//+LVu2rF69+uzZsz09PZmZmUePHi0uLkZ6E09MMPkXAZsOWQ2+pcoY+nzIkGOgkOSdUZyAqhQWxQKHkgqQ4ncuYZgUOiXQHCPAiBTlwPkE+Qm/DOrl5fXw4UOYnZA6ISe40EtcMehbEwrUGUakYWfBGYZSqczLy4uNja2urobvMUNNMgyD7y0n9UItQYGJnERmSkjyQhGuQq1WFxcX3717t6ysjOgcBmNhr7Ecgqf6giQjDYQuLwFCSCqVZmdnR0ZGPn/+HLaX6lk4/mEopf/P0aumZ18d/S+cx2uDJ1ceA4mXPsPwJ/y3r6/v5MmTQ4cO3bt37/379w8fPvzhhx9Onz49Ojr64sWL8+fPHzNmTFlZ2bVr1yZOnIjP9EcgNkiOOGc5LgWXw1hj25spmfEFA6x+mxWhZ+I0M2BnEClZp9+1hFOywHBTpEuxkU6nE4lEjY2NKpWK8upYQIH4J9iitra2vXv3/vd///e+fftIeiInvHAbxoRJsQhsRKJ8a65xJ5yKGyUUCh0cHD755JMzZ84wwAukZhs45ED4HtIzw3FnsRhkQkM6VwfOVsRS9fb2btu27W9/+5uvry8+ioS7yktqISVDCiRVwEkM6ThYAjlrEyH07NkzS0vLP/7xj56envgSAig/pQHK9SSfqdFo5iF6hafu1fn1lQo3Wt0blvD/A3hy5fFWYOoZpmwQQggfOIfvJkMIFRYWjh492tPTE9+eVlZWFhQU1NjYWFFRsXHjRnwwOgZhDp3hqi0JFSKwlwcKQD5wjb6pckgWbnUkMbVHGuaCzhOlB4TQrVu3goKC8NU93IysfqGRW3JNTY2lpWVwcDDSL/JhMiD6YfWOGqyUtAvOQijvlnJDEUJisfjOnTstLS0Mw6jV6oiIiDFjxsDbjUjTIGMh4J7C5XAiJ/RiWTDzwIBbwJ4/f15TU4O/TExMHDdunKenJ5kGUV4m0k8dMFvDxnI7keSC9Ex0wug96fb29sDAwP/5n/+ZM2cOvmyHyM9wlnihwqFyWBBWgdUhQ8Yi3wwUHVLyvFKWAan6/0Pw5MrjrcCMXYCWiNUflUdOZn/+/Pm4ceO8vLykUim2Pr29vX19fdXV1du2bbt9+3Zvb29LSwuONxLuwecSV1ZW4tPm+vr6ent7SbFarVYoFDY3N8OLxykbh21xTU1Nfn5+XV0dscg6na6mpqaoqAg7lwghtVrd0tJSV1cnlUpFIlFZWZlIJMKMpdFo8J1iEomkvr7+xYsX+AhfLANCqKenp6KigpzF39fX19DQsGLFChsbm8LCQolEogNLmFQ0WyaTVVVVCQQCsViMz9gTCoWLFy8+d+4c0lt5rVbb0dEhFoshOzIMI5VKOzs74ZWoOv3KtEwmI42FfQeJSqlUXr16dcaMGeRYvmfPnpGqdcaWwPFBhuRLVn8OMD7/kvQCmRAQqaCfqtPpsM5LS0vXrl0bGRmJW9TS0mJvb+/t7Q2nDjDgTKAFJx1qwTtLkF8h08OpGJQTo7Kycvz48Y6OjngiiAy3sJEhrVarsZePDPmMpISzOgrcx2cAyRW9OmG/DRneH7zVRvHkyuOtwIzVgEti0NvAtqakpGTkyJH4slVigxBCFRUVnp6eZ86ciYuLc3NzO3nypEgkwoXU1taeOXMmODh43759ISEhmERv3brl4uJy9+5dnU7X1NTk5eXl5uaGz6AnbMqA5Tq1Wv3w4UNfX989e/Z4eXldvXpVLBZ3dHRcuXLF399/y5Ytzs7OKSkpOp2uq6vrwIEDM2bMOHv27IULFxYvXuzs7FxfX48Q6ujo2Lx5s5WV1d69e318fObPn3/48GF8qSdCqKam5tSpU/7+/ocOHUpMTMQ3i92+fXvo0KEffvjh0qVLz549S3iRAQuomAWvX7/u5uYWFBS0f/9+fLB7R0fHkiVLyPWizc3Nd+/evXr16sWLF5OTkzGvy+XypKSk8PDwq1evRkVF4RvLS0pKjhw5cuPGjcTExGPHjh0/fry6uhpxVp0xtFrt/fv3hw8f/uc//9nT0zMpKUmpVBYWFi5fvjwgICA5OfncuXP37t3DV8XhGh89enT16tXLly+npqb29PRoNJqsrKxjx449ePDg3r17x44di42N7ezsfPLkSWBgYFBQED5PnwwPciQyVkJnZ6eLi8sHH3zg6emZnp4uk8mam5sdHBzWrl2La4+KisJxWplMlp2dHRYWVlRU9ODBg5MnT+Lj/hsbG+Pi4sLDw+/du4fvx5VKpffv3798+XJ9fb1CoXjy5EloaCi+JgEhJBaLHzx4cOnSJXzXQkxMDB4Pzc3NM2fOXLVqVUxMzJkzZxISEvCxwIw+oo4Qam1tPXz48O7du8vLyymyp8Y8fDpgoJh88zZY7ZVo++2J8UuB0jycQQ44eHLl8VbAtSOmvmeBi4YQKigoGDly5ObNm7GXid07hFBVVdWaNWv8/f2zs7ODg4OnT58eExPDMIxYLPb19XV0dMzPz4+IiJg6der+/fsVCkVkZOTHH3+8e/dunU6H70z18/Nra2uj1hQJh2VmZuKLuwUCwZUrV2xsbH766afk5OSZM2dGRUXl5+evXbt26dKlTU1Ncrn8+PHjH3zwgYuLS3p6+sWLF7/++usLFy6wLNvb2xsQEPCHP/xh7ty5ERER+BKVO3fusCwrFAr37Nnj7e2dkZERGRm5du3a69evazSa0tLSZcuW/eMf/3Bzc4uJicHH55KHn4Rwa2pqpk2b5uvrm5OTs23btp07dyKE2tvbbW1t8fWi3d3dgYGBBw4cyM/Pv3fv3tq1ay9duiSTye7evevq6nrv3r1Hjx6tX79+z5493d3dqampX3755bfffnvy5MlTp07NnTvXwcGhoaEBAXtK3Pq+vr7U1FQLC4s//elPCxYsOHXqVFdX1/Pnz+fNm2djY3P27Nnt27fPnz//2LFjvb29Go0mMjIyICAgNjb24sWLq1evjoiIUKlUoaGhf//736dOnbpz504nJydLS0t3d3cnJydra+svvvhiw4YNmB0pl47RH2fv7u7+l7/8ZcKECUFBQe3t7SKRaM2aNf/617+cnZ3Xr18/duzYo0ePyuVylUp16tSpQYMGrVu3zt3dffr06VFRUR0dHUFBQT4+PufOnXNzc9u2bRuOOuzZs2fYsGHJyclqtfrq1atfffVVYGAgQkipVJ49e9bJyQlPs+zt7WfOnOno6FhZWSkSiaZPnz5o0CAHB4epU6d+/fXX4eHhOrBXCyH05MmT//3f//3Nb34TFRVlNPpt9BmBwxJy7dsm15emhB/gTwMo0jsDazilhnP3twGeXHm8FUAGhWRmNAGZ9SOEcnNzhw0btmnTJplMhsCDXVxcvG7dusjISISQXC63t7fft2+fQqHIysqaOHHi5s2bIyMjjx49OnLkSGtr65aWFoVCYWdnt2HDBplMVlFRERgYiI/51Rqer4QFkEgkmzZtsrKywkFIhUKRlJRUUVFRUVGRnJyMfamdO3daWlpivyczM3PixIn48m2dTjd//nxHR0ccBU1NTR06dOjVq1cRQq2trdbW1nv37lUqlcnJyTY2Nvgqb41Gs2PHjsWLF9fU1Gi1Wi8vrzVr1jQ3N7P66DFkVixtYWHht99+u2zZsvz8/BcvXmBXTyQSLVy48OLFiwih7OzsyZMn7927NyEhISoqat68eXZ2drm5uQ4ODkuWLElMTExLS1u1atXgwYMzMzObmposLCymTp2K7w1NS0sbNWrUiRMn4AsqhC0wxQYEBHz99dcRERFisVir1ZaWls6ePdvJyamrq6uzs9PV1XXw4MF5eXnV1dXW1tbu7u6pqal37tyZOHHi9OnT6+vry8vLJ02atGjRovLycqFQ6OHh8cc//tHJyamurs7Dw+O7777DmoEuBdRAVlbWDz/84OrqWl1djS/YWbFixZ/+9KezZ8/W1tba29uPHDkS31Cbl5c3YsQIBweHp0+f5uXlVVVV3bhxA6uCYZiMjIwff/wxJCREJpM9fPhw5syZaWlpCKEXL17MmDHjwIEDCKGioiILC4vz58/L5fKUlJRhw4Y5OzvX1tZ2d3fLZDI7O7spU6ZkZmY+fvz4k08+WbVqFV4sJ6I2Njb6+fk5OTkVFBSQ+YEpSjNKrsjQZRygJ/IlgNNNZIxQjSZ+r8CaADKcKMCwmc5wQ8bAgidXHm8F0EQanfkyYDsSTJOXl/fdd985OTnhZS0yr8zNzV2zZk1SUhJCSKFQuLu779mzRyKRhIWFjR49OjIy8tmzZ5mZmffv38/IyMD27sqVK2PHjk1JSYmJiYmPj8d3urGGOzmxGG1tbXPmzLGxsUHAl8VoaGhITU09c+bMxIkTFy5ciP3prKwsS0vLxMREhJBarba1tV2zZg2eDSQkJEydOrWgoAAhJBKJ7Ozs9u3bJ5VKDx8+PG/evNraWoSQRqMJCQmxsLDIzMyUy+UbN24MCgrCUVzsL0IVYeOLfbIhQ4aMHDly7dq1KSkpSL/mevnyZYTQ5cuXf/jhh9u3b+MrbNPS0vLy8lJTU2fNmrV3796SkpKnT58+ePAgIiKiubm5oaFh3rx5vr6+WAkSiWTy5MkrV67s7u4mfUSmPtj92r9//8iRI3Nzc/GvBQUFCxcuPH/+PEJIpVLt2LFj9OjRJSUliYmJQ4YM8fX1vXPnTlJS0vHjx4ODg0UiUWdn5/z5848cOYKzBwYGDhkyJCEhASF08eLFr776CrdIB16twcC1p6enjxw5MiQkBGdvbm5evny5paVlQ0MDy7IBAQGffvopCZXPnDnzwoULOGVXV5erq6urqytejO/t7XVyclq0aFFHR0dBQcHSpUszMzMRQg0NDQsXLgwKCkIIZWZmTpgwAXdudnb26NGj/f39cWltbW3W1tYLFy4Ui8UIoSlTpsybNw/Pt8g0kWEYuVze29uLtwWQL03RFXlSfkFypabCyMRtQu85zJArMtQzOcmc+nVg5eHJlcdbgakhTn4l5KoFB9ohhAoKCoYOHers7IytIfGfsrOz7ezs7t69ixDq7e11dHTctm2bVCpNTEycPn36gwcPYOGYn5qbmydMmDB79uzdu3dXVlaSt1nIe5NIbxNFItHixYunTJlC2AVLmJ2dvXv37vj4+JycnJUrVy5ZsgRvcnn8+PGUKVPu3buHENJqtTY2Ni4uLthzjYuLmzp16rNnzxBC9fX1VlZWfn5+Eonk+PHjc+fOraiowFmOHDliZWWVn58vFovXrFkTFBREPHVqLyuWRKFQiESitLQ0f3//kSNHzpo1q6mpSSKRLF26FBPJ9evXMb1BPefn51tYWFy5cgUZ7jeuqqqysbE5deoU/re9vX3MmDGLFy+WSCQI+M3kxRiE0L59+8aPH19UVISz5ObmLl68+Nq1awihnp6eDRs2uLu7i8XiW7dujRgxIiEhQaFQKBQKpVKJ2bGhocHKygpvgNJqtX5+fnPmzMHavnTp0qBBgzCZEdtHdi/j7ElJSZMmTbpz5w6uva6ubtWqVYGBgTjlgQMHhg4din1QvCyKIxwIIYFAsHDhQl9fX7yZSy6Xe3l5LVq0qKWlJTs7e/78+Y8ePUIItbS0LFmyBJNrR0eHu7v7kSNH8AKEm5sbnirhwTlmzBhvb2+5XK7T6Wxtba2srPDOYVZ/cDTUPyEqsp/ZDL9ymeCdMSur39BnXs73GdzZPNQh/KDT6VQqFb5pmMo+sK3myZXHW4EZZkWGs0gGnCWkUqni4+M//fRTKyur8vJyeMJ+SkqKhYXFxYsXWZYVCoXLly9fvXo13nO0atUqe3v7xsZGtVqdl5f34MED8lqLh4fH3/72t127dhHWpN6CYPTnEpw5c+bbb78NDQ1Vq9Uymay4uLipqSkoKGj+/PllZWWtra3Lli0bO3ZsYWGhTCa7d+/e4MGDr127xrKsRCKxsrJydXXFjH7t2rVhw4bh+9Gqq6snTpy4cePGjo6OR48e2djYJCcnI4S6uro2bdrk5uaGb/C2t7dft25dcXFxTU0NjkvrwLsrWOyMjIwDBw40NzfjRc25c+cWFhZ2d3fPmzdv7969Wq22qKho8uTJO3fuxG0XCAT5+fkCgcDOzm7VqlVNTU0sy8pkspycHLFYXFlZOWfOHH9/f1x+RkbG8OHDAwICMJMx4CRk4knv379/1KhRT58+xb355MkTKysrHJGWSCQODg5btmyRSqVZWVkTJkzYv38/ziWRSEpLS/E145aWlmfOnEEIaTQaNze3OXPmYMILDQ39+OOPo6OjyfAgjM7qw6rx8fHjxo3Dni7LsnV1dYsWLTp69KhWq1Wr1YGBgVOmTMETmrq6OgsLC7wUihASCoUuLi4bNmzAvmZXV9eqVas2btzY3d2dk5ODUyL9S0179+7FaeLj48PDwxMSElJTU3G4Hov65MmTH374AU8RNBrN8uXLZ8+eTV7LIecdPn/+vLy8XKVSkcFP+a/vD3VRTyL5F736WRa/ILitgN/jzzrDffj4uDfYwAGf2fDkyuOtwAyzwgQIOJotLS1HjhyxsLD485///OGHH65atQpv7mVZtr293cfH54svvli/fr1AILh3796oUaOmTZtWUVHBsmxiYqK1tbW9vf22bduWLl167do18iA9ePAAbynSGR6Yx3ICca2trS4uLqNGjfLx8dm3b9/FixdbW1vDwsLGjh27YcOGK1eueHh4fP7552vXrn3+/HlMTMw333yze/fu7u7uhISEkSNH2tvb9/b2KpXKXbt2ffLJJ0FBQd3d3devX//000+tra0rKipEIlFwcLCnp2dCQsLVq1c9PDzS09MZhpFKpfv27RsyZMisWbN27tyJ39JB4PYe/C9uiJub2927d/fv3x8QENDW1hYXFzd06NDx48dnZmaq1epr165NmDDBzc3t0KFDjo6O169f1+l0d+/enTJlyoYNG65evbp///4dO3a0t7dXVlbOmDHjxx9/jImJCQsLW7Ro0bp16yorKwkTcOMKR44c+eyzz1xcXCIiIrq6um7cuDF48GA3NzeRSJSfnz9t2rTRo0cLBAKFQuHn5/f999+fOHEiLS0tICBg9+7dUqm0srJy0qRJDg4OTU1NRUVF06dPHzp0aE5OTldXl4eHx7/92795e3uTCRAJTpLeSUtLw0q+fPlyY2NjfHz8d999t3LlyqampsrKygULFowePRr7l/fv3//mm282b94sEAgQQjqdLjIy0traOiwsrL29PS4ubvz48UFBQSqVqqysbPbs2UuXLo2Pjz9y5MigQYOWLl2K02zfvj00NPT+/ftPnz4ViURqtRqT64MHDwYNGrRly5bOzs6ioqLhw4f/8MMPubm5rN7RZximq6vL0dHR2tqa+LtwzHMJwNRz8W7AgkVfvOKOZ1ToVxUTNkWuyNDOkJa2tLSUlpaSo9OMlvbmHcGTK49fAJRfix/m3t7en3/++ebNm5cuXTp16lR4eLhIJEJ6j7aqqiovL6+kpEQikTQ2Nubm5ubn5+PtqRqNpq6u7tatW+Hh4ZmZmfhtFhJM9vf3x9t2WHC2LVcMhJBQKIyKijpx4sT9+/fxaQkSiSQrK+vnn39ua2tra2tLSUnJyspSKBQ9PT1VVVVNTU19fX1NTU0ZGRmFhYXYBFdVVT179kwgEKjV6rq6uoyMjNzcXIlEwrKsWCxOS0sLDw9PT0/Hfjauuq6u7tixY4GBgXl5efDsJ1Z/MDJCqL29/datW3fu3Llw4cLly5fr6uo0Gk12dvaFCxfOnz+PT1dQqVSPHj3asWOHq6vruXPnOjo6EEJqtTojI2PHjh3u7u5nz54tLi5mGKa6unrWrFmY4I8cOXL16lW8VRiqhQErvgih+vp6T0/P2bNnh4aG9vT0xMbGrl+/fufOnaWlpampqc7Ozn5+fnjLWFtb2/Hjx21sbObNm+fu7p6Tk4OnRxcuXDh8+HB1dXVeXp6/v7+Hh0d0dHRFRcX+/ftXr1594sQJ3N2k76CtlEgk/v7+48eP9/DwqK+vj42NXbt27datWwsKCjIyMhwdHb29vbES4uLiNmzY4OHhkZubi+WXSqUxMTEeHh7r1693d3cPCwtrbGzEm9QSExMdHBz27dsXGxvr7e3t5eUlEAhycnLmzJkzfPjwsWPHjhw5cvz48YGBgXgzc1JS0uzZs9esWZOTkxMSEjJixIixY8dGRUURQkIISaVSFxeXDz/8MCYmhvK/iUqp7UvcR+OtPHXGQGRTKpUNDQ3YnyOzz3cmxhvCDLkiQ35FCOH337Zu3YpfT+fyK0+uPH7FgA8DjAGynMgMC468oUY8oz92Dts1sqsecxLLsgqF4siRI7du3VIqlaz+3RKu1WCBF6szPCxQpz/skCSG6zQ6cPE7KQcbJnJ7K+EJ4haQ4wVIaaz+zEUG3BdLaicawH/xKYlI79oSnZAy8QkGKpWKVIq/VCgUpCG1tbUzZ87E+3TwCYJEfkobkAaUSiU+v0Kn02ErrFAosDwkIkr6VCwWi0QimUzGgvU8nBdnx3Jq9ccvE5sOQwv4hVfcNJVK1dXVJZPJ8DEUhAZwsfgCAzwPU6lUSqWS1IX1093dLRAIOjs7Wf1eaFyXTCaTy+VEBrxRPCgoKDEx8eHDhxERES4uLp9//jlet1ar1VKpVCaTqdXq3t5egUBQXV2Nj/6Ab92cO3fOwsIiLS0NKpaMKEqrRp+O/j1GAwD4lOHDsIjC0a8tMmwmLAwtCcuypaWlePHIDBm/ecN5cuXx7kDRJ3kYEOdNAJIGGR5cZ7QoreGFJPigpTt37gQEBDg4OJSXlyPwpgT1vJHSoJdGVcHqD7ml5CTuCJkiMPo9OAxYtSKFMJyTfiFrInCGIkVyCPhzUEVkusC1BdCUwO+xDU1LSxsyZMi8efMI2UBpdZw3TWFfEDFY8HIngY7z4iAkflI41SNQ4USfCLh6Rs0lFIz8pDPcEM4VkjA3VDUpRCKReHh4uLi4VFVVMQyjVquvXLnyz3/+Ex9qDedS1Dgh46G+vt7d3X3//v34kBNKgSxnymK0QKPfvw2wAJQ23qUYbw7SBNYQMAH5AM/FfHvgyZXHuwZ8kiEg51HUYvRpQYYMTY7L7+vri42NnTRp0rBhw27cuIE9GMRhU245xNzDNOQnyvRARiQGnTF8v8ho2yErk2LJuYBawyvPIElwZ+U4FzkC16hloWylTqcTCoX79u0bPHgwfh8Xe9LUPi+qs7j9QrXFVKdAkqZKICQK6YcxnKaYKRkWS0nLbThjOEfR6i8qoL7HbBodHb1ixYpNmzYFBwcfOnTIwcFhx44dra2trLFbBRkwI8E/VVZW3rp1C3MzNaJIRS/l13cMFkQXTA3d9xysWSDD8UC9MoAMjcNAgSdXHr8AqKEPLaZ582q0KEJCrN5JamxsjImJ+emnn3BYEvOuUSaA5ZB6jVZBEQ/8QNidMkwULVHNh82kGAiWzK2IMtZc7ocZWXCJLGZupVL57NmzhISE2NjYwsJCjR5GN3dQkrDA9USGJolryMzYODPkym0jJQlJZmYew4IpEdQbHF3kGyIeUVRNTc2NGzf27dt34sSJrKwsPP8g97MSgYkMkK0ZfWxfB2BU/v4M73cDood+Cvb+SA5hatSZGh7U9wPeKJ5cebwXoMwfpBmjVpvKbuZ7siKrM9ymQcwcpAdu1VRp1AcoP9fQm5GZ4hgzauHaCKo01pDwEMd2EN0a5SGjsxkqGTV9gXUR+aE+uU2mjB3V19xGUW2hph2U2JTkLGeKRtEhVamWc9U8V0WM4c24UCQSPCChCx0ncs5VrJnq3gFMPS/9TPMLSm4epgQzqnY4MN4GeHLl8d6By0OUk2fUniJDC64zXN2EZp3koqw29eCZsT6sPpbIAAeRym4qI/VIsxyCh+UwnEVHKpcpOakvSSE6cA+5Tv/2BTKkTyovy4kNsIYkR3EtawiiDaoXCLjK57bUqIdKlU9p2KgHZlRdLLi0jvQOo3f0iTMKpxGEMqnPpApKmWZ66hdBf4R5PyV/PbCGDxRrOIl/S5Xy5MrjvYCZIU7sF2XOzHASMXPQb2A4G20oE8+10WZsCsuhfJgRcgZVJsVGZkwwLIrlsN1LrQNXObDJRiuiCA+DUA7LYUFuc7hKMCOeqWJNqbqfdpA14eyaz4JBYrww5mzUA+YSLeFjim6JSP0U5h3AzNjmjjQziX91gANDZ2wNaADBkyuP9wLmn16KeLisBj/Av0bBLZlLKmayIEO+1xku7BHa4/oupogccdgIFshNyRguslLSGlUdrJThvGvB6pelWQ4HsBzzSqnI1NSENNZUnyKOiX+ptqkqzKiRO+kxAyInPHaRalp/+oKQK9EzawwvlecdoJ+SvG9ivzZIK6iZ5VttF0+uPH4FoMwTxWrIGEeSb176FFHm2GiNXKtKTCpcseOSK0xPtr1whTGa3ai7RqSlXulhDF0rWCwVUWcN5wGwUqM0CTWMTDjElJaoPupPn5rROWsiVsElb9JGU7F0U5KQ3oQeJ8NZU0CGtMQYruxSMrMcU/7S2cavBaY0+d7CzFh9e+DJlcfA4K2OWqPPBrfW7PCmAAAgAElEQVQuYsLgN69aBbdG8/L0x0NizbqtlPAUjKZnjbmYpgQ2JRtXe9w0UAxTzTHakJcOBq5OzHSuUe43U35/BDAvTD9z9X+c9LNMHv9nwJMrj4FBP43Im1uZ/pizNymf4KVE2H/TyZoIn5oq86Xkioxx4duw4C8lV6O+4yvphDEbekXA7zfKxC8t/6U6edXeNJqlP8nMl8nj/xh4cuUxMOi/SR0Qc/MOTNUrOTHmYbTJptjRFN5cjNeAGXIloVT4/SvxUz/JFRkeuNHPWliz7jWVDBb10sJfb6j/Uj3I45cCT648BgavZ3HemXivgXdArlThXHP8lnTV/wK5AhDSMk+u/Sn5lcjVVAC5n+W/tI1URjOFv95QH9ge5PH+gydXHgOD17M470y8V8XACmnUXnML55rjt6SrVyrQqJxGY8IINKE/xZpxGbklvIYqXkN1A97vv4rRzuNtgCdXHgOG/liQX5G5GVgjy11ANUpapvDmMhit6LWzm1kP7mfJ3NaRf6GH+noSkgJfI8sAKvzNe/DX8rDw4IInVx79wms/4VQuWM77bDIG1qgZZSNu+eb/HSiwhnjDEt6GYCSQa7SKV6q3PylfoyH9b/5A6fl9flh4GAVPrjxejtd7wllji14wnGi0TK5B+UWMy6vWbj4B4Yz+bF4dEJhX4xvq8w37wkz2lwr5SsJTyUyVbL4WoxVxS6A+vCEGqqd4/ILgyZVHv/CqDzlOzCVX1tCHM2VAkWl6GNh2vbQJ/andTCuoBO+GXE2pbqCU+YYd0R9Nmh8eRrO/VKRXan7/Q9NvqI2XyjmAJfN4l+DJlUd/8UpWhjX2Vj6VgDXBvlyzYpodXm6A+p/MfN7+CMb93ui/ryRV/1tqKpfRTbavVKCZ8t8kO+IwE1c8o9umqNKoD/0Rmys8999+9s5ABSTevF94vFfgyZXHwICyC5Td4ZoMmIA6QM5UYjMwKo9RwczIb74Qan+seTHMNLz/IsF6+5+FW4V5cjVVoHndvlJRr5qdEr7/5GpeADPSmhLAfGmM4c3n/Wm7edn6+e4Qj18FeHLlMTAwYyWNmgz4k45znZzRxC81ypQ83Lzmhefmhd8wAOZlIA0xn6A/BtRovS/Nxa2IKwbUtvmM8BvqV8YQZlTNrde8bFTz+9nYV9VGf34yUxpjeFl6/7uGWxdRyyvd/8PjfQZPrjwGAFxrC39iDA9SpywLRRusiUXZV7V9ryQ8l8uNNpAS7KVOOdVeKkH/ZXttckXGaJJbOFc2KhdVAtV3xHVjTK9TwgK5ZGymaa+kq/6rwkyT+0nnJDG8nK6fAnOVDEt7DXLtv5Z4vDPw5MrjTWHUbsJf4RUuiHPHONe4MxywHN4dQOEZhoHimbfyRhnCaJkDTq6vZ0CN0gn5ydRVblQ/Gm0RY3h7D3dKxBWAqzr4zZt0KyVt/1VBjUDSqP5UCuWH5Np/bobysJyJZj9hpot5/ILgyZXHm4JrNClLh+NmpiwRZYgpk025vK/NMWaEJ9xv3tCbYQhuyrdBrq9HP2YsLwtuoyNf9mdaAzVghlxNgZuyn6Ri9FfW2FTAVEqjfcElVzxczVRqVAbu55fmouQx1VP9L+c1RgiPtwSeXHkMAFjOSe7kOWf0F4jC55+YY8yyjP6WaZ2xi8cp88caUqxRg8IasppR+wUtO5EfTgKoLNRnKjsCVphKrwO3pr8SR5IscGGPMeYdcrNAcKcplKIguOQKFU6xoKlGGdU8/JVL22T8mNI5TECGDRYYXlFutEauYEaLZfUjVqvVklvTuQrnNtnU96YEMPo9tyP6mZLbNB7vA3hy5fGmYIETgwmA+hUBe8qyLHYT+/r6cEpW7zuShSuc0hQZUHYf/sQ1x8TiUJ4NITxSi1arValUGo2GGyalzCgskAGLZLAKo9m1Wq1arTbaKCgw/InwYp8eWEtkamLUBBOptHqQjC81zax+6oMzIhBxhf3CzWWqUWQAGO0pUj43VgFVyhreNk8+wEKMFm5KMxAwbkG6TKPREP+VBeEWagTCShn9+sJLtWEKsECj5ZjK1c/yebxL8OTK403B6uf7OsO1VTMwM7vHPMcNM5JfoV+l4+yT4iajDCLSMxYLmBVyFeW8cgVg9T4T/kxKo8gAEhJsnVELaKouisJhABaCyg7Tw3+5DMRyJg2sniTw7AcqmSTGpGu0LVQruI3i9hQ1O4Eyw/kW6Ts8QcEyUFUzwK81pWGu9hjgoRK6xSXA+R+VkuXMumBf9Kd/uWABlyOzjwlVMvdJ4fGLgydXHm8KYnHIv8+ePbt7925CQkJKSkpDQ4NarS4tLU1KSsrKysrOzq6pqVGpVN3d3dnZ2ampqVlZWY2NjSKRqLKyUiwWIw6DEm8AVkrsLyRXaP4o4oFZsOkkphx7hL29vbW1tRKJhJRPVQd5izHcsQUTQwEQcPtkMlltbW1XVxd62WV28CfGcOpgNBdWEdQSaziZYAGPwnKMapU4ylBFZLrT0dEhEok0Gg3F31A5lItMyUz1jg6sDsAmk34h+uzr6xMKhZ2dnbh2rNIHDx5cvHjx8ePHcrmcqEJnbDuSKYVDZiLMrVarGxsb29vbcVGQ/okadSBOg/+Vy+VNTU1SqRRxuJw7WYS9SXUHLhlxBiHVFm5XmhlUPN49eHLl8aaABgKbJx8fn3/84x9ffPHFhAkTkpOTZTLZ1atXJ0yY8K9//WvmzJkREREqlaqxsXHDhg3Dhw+fOHHijRs3rly5Ymtrm5CQgBDq6+tDHDKAdZHPRumE+hLmJQ4ctOY6na6lpWX//v0LFiy4efMmMk1+XP6Apo0xHRNWq9WBgYHW1tbXr19XKpWUYeUyDSR+zJpGQREY5CeKwHAhRHKjHj+r91kJOel0Oo1GgxmOYZioqCg7O7u9e/dKJBIWuPtECUbjz5QmiaiwLzCPwn+xqGq1GgvDMExlZaWrq+vhw4cxe/X19d26dWvOnDkjRoyws7Orr69HCFH9QnEY0QBcgyB9CjuioaHB1dV169atQqEQzlFgQ4ic+EulUnnr1q2VK1emp6fjX2F1kFwRZ4rDGM7Y4JSFWy8yRq5US3m8D+DJlcebAhtKhBAxkTk5OatWrfrtb387efJkgUCg0+mampr27Nnzu9/9bs6cOc+fP2dZVqVSRUZGTpw4cdeuXbW1tQkJCVOmTDl//jwyvBmbqouiPegNkM/EGiJjzEFYoaenp7KysqenByHU3d19+vTpTz75ZPv27Qgs4CFD3iI2GkZNCYjvSCQnkmi12mPHjn3xxReenp5SqZQ1XFGGTANbRMgVGmKSjETgKQkhd0L7TsqEYV6oN9ZwgkKWxmUymVqt7uvri4iIGD58+KhRozCTkaphdjIV4JZPjRmqawhR4c84GVxlyM/PnzRpkoeHB44uFBcX29jYHDx4MCEhISkpCUcFoEIYQ7BgaR86+lASopnW1lZra2s7OzuhUAjbRY0owoIIoY6ODkdHx9/97nc3btxA+tA0qRGqiAwkFnAnFXtnORMv1sRkBXG4tr/PLY+3DJ5cebwpWEOvBT/eBQUFw4cPnzx5clNTEzYo+fn5n3zyibW1dVtbG86YlZXl4+NTV1eHEKqurl6yZMnp06dhmdCsQO5kAbkS60ZsE/VGP04J/QxcyJ07d3x8fGpqanCCurq6H3/80d/fn6SnuAFyNmMY6MNfEqtNdkXBBAKBYPny5V5eXjKZjGVZ4hGa0ifD8ZYoTxH6Q1wlwFzwxRIYy0WGZIzA7AF/gwn10qVLWGaRSLR58+bRo0fX1tYSaXXGFtpZwOtwFsJlBahPIo9RhpDL5WVlZXiuhhAKCwsbPnz4zz//jH8NDAy8cOECSUzUAtmU7KGj5KQ0xrJsX1+fQCCoq6sjfjwcA0RdDNha1dfXd+7cua+++urWrVuwfKhbOO0w2u/we6JDOA+DSqMy8uT6voEnVx40WA76kx7GtRiG6erqcnJy+uijj+7evYtLSElJ+eabb77//vucnByEkFqtvnz58unTp2UyGUKopqbGzs7u3LlzIpEoMzOztraWGFydTldaWnr79u24uLiKigqtVqtUKqurq9PT0+vr62tra5OSksrLyxFCcrm8qKjo/v37mZmZ3d3dRHhoE3GZz58/t7KymjBhQmxsbFVVFcMwLS0tc+fOPXTokEQiKSgoaGlpQYBsGhsbHzx4EBUVhd1umUxWWlr67NmzlpYWrVbb2dmZnZ39888/d3R0YHLlsmZzc7Ozs3NwcHBzc3N5eXlzc7NarWb1G1MFAkFOTk5paWlvby822WKxuKqqSiQSdXZ25ufnNzc39/X1NTU1NTY2isXi4uLikpKSnp4eona1Wl1ZWfn48eOqqipYck1NTVlZWWNjI/5Sp9O1trbm5OQUFBQ0NDTgtVU4k8C0jduenp4+bty4lStX1tfXMwyjVqv9/f3nzJlTVVXV0tLS0dFBPEJc1/PnzzMzM2tqajQaDdITOVY+cZ2xtAqFory8vLy8XCQSqdVqjUbT1tZWW1vb0dEhl8tbWloEAkFbW5tOp5NKpY2NjbilcrlcpVIhhKRSqb+//5dffpmUlMSybGZm5tChQ1euXFlWVtbZ2cmA1W4CvBu8ubm5trZWLpe3trYWFRVJJBI866qqqvrpp5/w6EIIKZXK9vZ2oVCI6VksFjc0NPT09HR0dBQXF8OG63Q6tVrd2dmpUCji4+MtLCxiY2Nxj6tUqhcvXuTk5JSVlZEhwbJsVVVVUlJSdnY2jpqoVKr6+vr6+vru7u6MjIykpCQy++QS/0sf2Jc/3jzeFXhy5UHj9ciVmvtrtdrQ0NCPPvpoy5YtCKGurq5r1665urqOHj36xIkTWq1WIpEEBQXdv38fGx2BQODg4LB9+/aQkBAbG5sVK1aUlpbi0rKysjZt2hQUFLRz504HB4eCggKRSBQQEDBs2LCNGze6urqOHTv2xIkTSqXy9u3b/v7+hw8fdnZ2Pn78uEgkYjkvSODqbt++/fHHH3/66acuLi4nTpyQSqUNDQ3W1tYbN24MDg6eO3eui4sL8c/Kysp8fX0PHDjg5+e3cuXKR48edXZ2+vj4TJs2LSoqSqPRZGVlTZs2bdmyZU+fPqXcXOJzNDQ0rFmzxsPD48iRI3Z2dps2bcINVCgUN2/e3LBhw9atWzdt2nTy5EmxWKxUKm/evDl16tQdO3b4+vpOmDDh2LFjLS0t3t7eDg4OJ0+edHZ2njdv3rlz5/BGnt7e3tu3b/v6+m7fvn3jxo1hYWFyuVypVEZGRm7atMnb29vJySkmJkar1ba0tLi6ui5evHj69OkrV67EMkDfF+mnFGKx2M3N7be//e3gwYPd3d2Li4s1Gs3hw4etrKzOnj3r7Oy8bNmyxMRE3Fi5XH7x4sUNGzY4Ozvb29vHxMRoNBrCu9hHJ1V0d3eHhIQsWbJk+fLlq1atiouLUygU586dmzp1qr+/f0FBwY4dO2bPnr1r166Ojo6jR49aWFjcuHHj6dOna9euvXr1qlKpzPx/7L13UFRZ2j/+1lZtbdW+M+9O1b4zs7U7O7Mzs7OuigFFwIAggiCSo4ISmowERclBERQQCRJMKIIIGECCBBGQnHNOTQ4NNHTTNN0NdPc9vz9OcX6nb6M77r4735mtfv6gmu57z33Oc859PucJ5znV1UeOHPnv//5vPz+/yclJHx+fTz755E9/+pOKisrjx49hUJY0PwEAHR0d5ubmOjo6oaGhJiYmx48ff/78OZfLLSsr8/Pzu3Tp0rlz56CUKioqjI2Nvby8NjY2GAxGQECArq5uWFhYQECAmpqak5NTf38/HOK5ubl79+55e3s/fPgwMDBQRUWloqICAMBgMO7cuePm5kahUExMTDIzM+Hy4t27d46Ojk5OTlZWVsHBwbOzsyUlJVpaWnp6ep6enrt27fruu+/u378PVyf/9AsooZ8DScBVQiIkjqwf+24jAOvu7j506NCxY8d4PF5HR8fjx4/r6+t1dHROnTo1MTExNDQUEhLS19cHGxkeHjYzMwsJCVlYWKioqFBSUoqOjl5fX4eYFBISMjw8/ObNG3l5+YsXL25sbNTV1e3du1dbW7u4uPjVq1dtbW1v3741MzN78eIFlUqNiYnZt2/fnTt3OBwOEMtzAQDQaDQrK6vTp0+3tLRAQ2RoaOj48eMXL17s7++vra3V0NDw9/fn8Xhra2v+/v6+vr59fX3Nzc36+voaGhrj4+PFxcXwEQRBjIyMWFpa5ubmcjgc3HtMbHr2AACjo6OnTp0yNTWtr68vKyszNDT08/NbWVkZGhoyMzOLioqanJx8/PixoqJiTk4OQRBtbW3KyspycnL379+PjIx8/fo1k8m8cOHC9u3bU1JShoaGgoKC9PX129vbAQB5eXmnT59++fLl8PBwdHT08ePHi4qKqFSqg4PDrVu3qFTq1atXIyMjV1ZWUlNTlZSUqqurHz16dPz48by8PLC54QQZeWhxUFRUtHPnTk1Nzfz8fJimGxERceDAgUePHpWVlZmYmKipqcERTEtL09fXf/36dVdXl5OTk5ycXFNTE/JnkpKZi4qK5OXlnz592tLS4ujoGBQUtLa2VllZKSMj4+LiQqfT09PT//KXv5w5c4bJZIaHhx85cuTt27fDw8PHjh3z8vJisVizs7PW1tY7duyorq7m8/kFBQU7d+40MDAoKCgYGRnBE+LwCTkzM+Pu7v7pp58ePHgQrtVev35dXl5+9uzZFy9ejI6OBgYGHjhwID8/f3x8XFNTU1dXl8lkCoXClJSUP/zhD2fOnKmpqXn+/PmBAwcCAwOZTCaLxQoLC7Oysqqrq2tubra2tlZUVGxsbBQKhU+ePLG2ti4tLa2urtbX1z906FBPT8/AwICNjc2NGzcGBgbu37//ww8/hIeH9/T0GBkZ/eY3v9m/f7+hoaG2tnZmZiZcmvx4yJQg68+QJOAqIRH6KHDd8kpkr3A4nIsXL27fvr2ysrKqqurNmzdcLjc4OFhaWrqkpCQjI+PBgwfQJwwA6OvrMzU1TUpKAgBwOBwHBwd3d3cWi5WXl7dv374bN26kpqZGRkYaGBj4+fmx2ezZ2VkVFZXbt28Tm7maV69elZeXT0xMfPLkiY+Pj7y8/PXr15lMJsDyYqCiJwiCy+Vevnz5/PnzNBoNMjAwMKCqqvrkyRP4r42NjZGR0dLSUn9///79+y9evJiTk5Oenm5tbX3mzJne3l42m3369Onz588vLy+/e/cuJiaGxWIB0YJBBJaoQqVSz507FxcXB/kJCAhQV1fv6elhs9nQl0uj0Z48eSIrK/vw4UMAAJPJtLOz8/DwgOsD6L28ffu2trb20NAQAODNmzcnT57Mysra2NhwdXVVUVFJTk7Oz8+/ceOGkpJSRETE8PDw2bNnzc3Ny8rKWltbqVQql8u9c+fO3r17Hz58WFVVlZOTMzg4iI8jKSg4MTFhZmYWGhoKlwgsFiskJMTS0nJ+fh4A8OzZsx07djx+/BiK4vjx48nJyWlpaTY2NlJSUomJiSjOTYpTvnz58m9/+5utrW1dXV1lZWVzc7NQKOTxeL6+vsbGxtPT03V1dbt27VJQUOjr64uPj8/MzBQIBEtLS7a2tjdu3OByuRsbG8HBwSoqKpCTlpaWI0eOJCYmAgCgo5s0G9HTCwoKZGVl79+/D92/y8vLHh4e0tLSjx49ys3NvXjxooyMTFJS0vr6uqenp66uLmy/rq7u2LFjjx8/BgCwWKwzZ87Iysp2dna2tbWpqKikpKTAOZOSkqKvr9/Q0DA3N6erq6uoqJiQkJCYmGhubr5v3760tLRnz57JyMj4+vq+fPnS399fSkpKT0+PTqdHRkZ++umnV65cEQqFbDabx+ORNvh+OOYqoZ8nScBVQiK0Jbi+733e8hrkhuXz+a9evfr6668pFMrz58/7+/sBAHl5eTt37nR0dLx06VJdXR26q7W11cjI6OnTpwCAtbW18+fP29vbM5nM5OTkAwcOvH37dnBwsK+vr7e3d2ZmRigUjoyMKCsrIyyEIV5tbe3q6uq2trampqb6+vrBwUEYokO6idiML3I4HHd3d1dX15mZGdhCV1eXiorKixcvAAACgcDOzu7s2bNsNru6unrfvn1JSUljY2MjIyP9/f3Dw8PQGRsXF6etrV1WVhYWFtbQ0AA204xJYoFPHxoaMjU1TUxMhG7SoKCgkydPdnR0AABGR0ezs7OfP3/u4+Ojrq7e1NQEAFhZWXFxcQkNDUXVEjY2NuLi4s6ePTs1NQUAKCsr09fXz8rKWllZ0dPTMzMzq6qqampqgog1ODjI4XCePn2qrKx84MABU1PTkpISgUAADWUZGZnDhw97eXkNDAwALEsWlxIAYHh42NjYOC4uDv7E5XKvXLni6uoKtyPn5ORISUk9ePBgcnLyyJEjFAqlpKSkuLg4Kyvr2bNnPT09sKfisD07OxsUFLR37155eXljY+O8vDzoBS0qKtq/f//Lly9fv35tamq6ffv2mzdvhoeHd3d3AwAWFhZsbW2joqI2NjbW1tZCQkI0NDQWFhYAAO3t7ceOHYOTgcDcJyjaivKS8vPzTUxMUBrU7OyspqbmyZMna2tra2tri4qK3rx5Mz4+LhQKPT09TUxM6HQ6AKCurk5NTe358+cAABaLZWtrKyMj09zcXFhYKCcnV1paCltLS0szMDBoamqiUqnS0tJ6enqvX79++/ZtcXFxcXHx0NBQcHCwnJxccnJyXV1dYWFhZmZmaWnpyspKdHT0p59+CjPV8Z1XhNhmbgn9gkgCrhISoY8CV9Jd8DPuVxwaGtq3b9/vf/97Ly8vqAd7e3uVlZU/+eQTS0tLaDUSm9nFOjo60Djg8/nOzs6urq4sFqugoEBeXr6oqAg9i81m8/n8sbGx48ePp6amogQZd3d3LS2t8fFxeBmfz2exWDwej9hMSsJ7x2AwnJyc7OzsELh2d3crKSk9e/YM/uvs7EyhUFgs1sDAgLS09O3btxEDa2trELMbGhpUVFROnz597do1VP6ChKlgE7qGhob09fXv3btHEAQ0vExMTMbGxhYXFwMDA6Oiorq7u588eWJgYAAdrQsLCw4ODuHh4Sira319PSYmxtTUFPJcUlJiZmb25s2btbU1CoViZWUFK1RAgg5tBoPR2dkZGxt79OhRU1PT4eHhtbW1sbGxV69enTt37quvvgoODoYeSCBqv8KH9vX16enpIYuQzWb7+/tDjwIAICMjQ15evqCggE6nnzx58sKFC2tra0j4cDsv8sYj81EgENDp9MnJyZKSEg8Pj+3btx89ehQ6t2k0mrq6urq6+p07d7Kzs3fs2CEnJ3f79m0YQ52bm7OysgoLC4MMBwcHnzhxAk6qtra2w4cPQ7cHEK2niMAJWa4aGholJSXwShqNpqurq6OjA90D+O2XLl0yMzODIm1ra9PR0YHgyuVy7ezsDh061NnZWVJScvDgwYKCAnjj06dPtbS06uvrp6amjh49amVlhaK/0CQNCQmRl5evrq7G35r19fX4+PhPPvnExcUFiJan+Kh3UEI/N5KAq4TI9D58/cDrjf+Kf1hdXbWwsPjVr37l7e0Nrb3l5WVXV9df/epXoaGhUBcTBLG2tpaRkbF9+/bg4GChUEij0QwNDY2Njefn56empszNzY2NjWtqaoaGhjIyMrKysjgcTm1t7c6dOz08PCCqAQBevnwJXcFjY2Pj4+N3796FQVCceag3YT2my5cvHzt2LD09vbm5mcfjVVRU7Nq1Kzw8nM/nz8/P6+vra2lpTUxMEARhb2+vpKSUm5sL8zxTUlIghNPpdCsrqz/84Q8wXQX1He1+wUGrqanp0KFD165d4/F4DAbD2dlZX1+fSqXW1taePHkyNTV1ZGTk+vXrBw4cyMjIWFxcpFKpWlpa9vb2sIMwb9bNzU1FRaWvr48giOfPn588eTI7O5sgiKSkpKNHjz569IjBYIyNjaWmppaWljY1NUVERLS3twuFwkePHhkYGNTU1Dx48KCgoGBjY6O3t/f48eMODg5cLheIlsInNi3Xvr6+kydP+vj4TExMMJlMOp3u6OhoZGQ0OTkJfdTS0tIwJS0kJARGK5lMZnd3d0xMTHV1NTK/8H23fD4/ISHBy8trampqdXU1JCRETk6utrYWDuLNmze//PLL+Ph4Go2mra39pz/9KScnB7I0PDysrq5uY2NDo9HYbLaLi8vevXt7enoAAF1dXbKysufPn29ubu7r61tdXUWLGwIzmvl8fnJy8p49e5KSkuDc4/F4UVFR27Ztg2nq09PTb968aWlpWVlZMTc3V1VVhZZ9SUmJgoJCQkKCUCicmZnR0NCQkZFpbW0dHR01MDC4ceMGnU6fmZnx9/f/7rvvMjIy1tbWAgMDd+7cmZqaSqPRGhsb4+LiWltbS0tLpaWlbW1th4eH6XR6Xl5eYmLi7OzsjRs3fv3rX1tYWKB92B943SQo+0shCbhKiEwfC67Ii4W3gD48ffpUTU0NppVCBZeWlqapqdnS0oKunJ2dvXr1qqKiYnBw8Pz8fF1d3blz586dOwdtuObmZnt7e2NjYycnJ3t7e2irpaSkqKioWFlZ1dbWwkbm5+djYmL09PQcHR29vb1dXV3LysrwaB/A6j+sra09f/5cXV3d2Ng4OTmZTqenpqYeP37c399/enr67du3GhoaWlpa0HHd1tbm4uJiZmZma2vr6Oh479496C0kCOLu3bva2trQu4vUolC0oARkICcn5/jx487OziMjIz09PaampgYGBnDjpo2Nja2tbUxMzNWrV5WVla2srCorKxsbGw0MDAwMDOrr66HoqFQqhUKBjmgWiwXjr9Bsmp2d9fPz09TU9PDwcHV1PXv2bHl5eV1dnY6Ojru7+9OnT729vaOjoycnJ93d3U1NTR89enTlyhUTExOY0ITwD40j/I2bScQAACAASURBVLuwsODq6nr48OELFy60tbWNjY1RKBQVFZWioqK+vj5nZ2cpKano6Gi4M8ra2lpDQ8PR0dHAwODEiRM1NTVAbLMmAIDP58fFxe3bt8/Lyys+Pp5CoYSGhkI4BAB0dXXZ2trW1NQIhcIHDx6YmJgMDg5C9t68eaOgoKCiolJeXt7Z2WlqaiolJQVdHTQazdbWdtu2bWpqaklJSdCwxichXCvQaDQ/P7/t27c7OTmNjo7CXycnJ+3s7BQUFFxdXd3c3C5dulRfX9/d3a2vr3/48OG0tDQ6nZ6YmLh//34PDw8Gg1FWVnb48GFZWdmsrCw2m52enm5mZubn53fz5k0LC4uvv/7ax8eHw+EMDQ2Zm5vLy8ufOXNGQ0PDxMSkr6+Py+VGRETs2bNHWVnZwsJCXV09KCioubn59OnTn332mbKyMnSAk5LvxF/PD7ywP/otl9C/nSTgKqGPJhLibgmu6BsGg9Ha2spisfibx3jNzs42NTXBQkWQ2Gx2R0dHW1vb0NDQysrK7OxsW1tbW1vbwsICRKmpqamcnJwXL150dnZCTT02NtbW1tbc3Dw2NoZ8aGw2u7y8/OHDh+np6XBzIbF5CA9iG6Hd8vJyZWVlXl7e3Nzc2toaTBJua2uj0+lw12NpaSmVSoWppzQarbi4OD09HW1PhN15+vRpQkLC4uIiMpXwaBkyniA0lpeX19bWLi4uTk9Pl5eXV1VVLSwsbGxstLW1vXr1qra2dnJysry8PDMzc3Jykkaj1dbWlpaWTkxMQJ4XFxdra2thKWa4o7e6uhruxYTmfmZmZnR09IMHDxoaGmAH6+rqcnNzMzIynj9/Pjk5SRBEV1dXfn7+ixcvYmNj8/PzodscZxgfSqFQ2NnZeffu3eTk5KmpKQaDUVlZ+erVq46OjvHx8cLCwtTU1MrKSuhTHRsbe/DgQUBAQERERHl5Ocp3xWs2wVEYHR199epVSkpKQkJCUlISdAPAQYSbPmGa2/z8fEdHByz2C6PF2dnZz5496+rqGh0dhf2CMCwQCFpaWiIjIxMSEvr6+pCjGxGaiiUlJampqZmZmXB5BEF3amoqNTU1JCQkOjq6qalpbW1tfHz89evX2dnZjY2NDAajo6MjNze3oqJieXm5r68vLy8vJyent7dXKBSurKy8efMmISEhLy+vtrY2PT393bt3UCBDQ0NRUVGXLl0KDQ2tq6uDz2IymZmZmW5ubhcuXEhOToa+mYyMjLt37yYlJcFUtQ9brv/wffznX2wJ/Z+SBFwl9HEkbs5uCa6EWKkdvDAQUrWobu2WzxKKlXRHX5JYEmL5OHiwkxD1CornhuCGGmoN/5UvdvoKIhqNlpCQUFFRwX9/mXV8nYF/Az/zsUPNPswSSUS4BFD7BEGgYry4nuVyuSS84XK5qMQxX+xcBMQSEiPp6UKsWiGOBHw+H+6vxflH444uIzbDiqurqzCVSbhZgRndhfjhi54uBx+NL5hQ+xwOZ8uq1KT5g4sd3gu/XFtbQwcC4r0jiZ00Umgao5aFm2lcsE0U+EcXC4VCFou1vLyMpg1kAy8j9b43YkuSgOvPkyTgKqGPI3FwFccP8csA5iHEtbZ44VykHUjKAiGBePVaIAbD6Bshls+Cg6u4okfKGu8CEEMaeH1nZ2dSUtKlS5ciIyNnZmaI95w+C7B1Bs4Y3im8diDeHSGWJopLGGcDCVO8kiLauooeyhctVS8+TKRuIs7F0Rpf36ClFWmwUBfEHyEuIuFmaBYKBMLnxsYGLGwkvnojEW4Z40OJjzXeAppsOKuoKYCtV4DoPCT9FYqeQEfqDt6yYJNIazVCdNlEGlZxWW1JhBj9mLsk9O8mCbhK6ONI/E3e8pXGdSt+Iwq/CbEy+kgf4VgLRBU6TJfFQ4PiOA2w07CJTdTEjy0jtYweipQ7UtM4mBGipds3NjZSUlJUVVXNzc1hUJYgCNIp6/iDcFWLiws+AhYZJtlJSEq40IhN8ICGEd41UndgO+hKsLlNFnUN2UY4n4hzoZiZiDOMJE9aqeBwhU6sE58hqEckEw31Du3jQue2onPLcRTHnwtEfQDiowCwg/nw9RkJYlGD6GwfNDGQi0UoZsTjqxaB6Il7uNjRUhKtAwRiiW+4F4H40RhJiNGPvFFC/1aSgKuEPoLEX+MPvMnoAgRaSFPj+T44BuOqBxGCAaiO8dZg+6SoHsJXiC74VksSb+LPFWL2It4grnkFAsH4+HhlZWV/fz+uc7e0jIGo7UuykpGHE38ovtrAZYhfAzb9pUB0HYMTYgznB1894EocfU/qAiIcqtFSAy4OUFOoLyTHJno6qUf49MDnCZIS+hehGiGK4rhMhJvLtfdNSAirxOZSCUkJdRCt9rZkQFyqYNNnLhS1ifGW+aKl/8WlIT4h8fZ/DIkP1o+8UUL/VpKAq4Q+gsRf4w+8yYSo+xFXoLgiw4GWwKw0pGig4YI3iJAMGQrCrVym6DIgeu6KELPMcP5xiCL9JMCIEMN+pK/5oid3EqIYRohCF2IbXzGQND6SHl4JAYiuQkh34aBFbFpdWw4cugthEj4u4npfIOoKJsSsMSEWECVE8QNfNCDXKKmn+FoHjRrpFAQSV6gLpAXBlhOSBJNAdN2DJgY+NDii40sH0gwh3YJkheRJ4grnFn8Eaup9XdiSxMf0x98roX8fScBVQh9BW2rn912JFC7pG/ivUPQwcJLVQrIbSCt6XNkB0ZQZ4WZCCm7QAABgAA/X5rh2I/FJiMIqIWa/omuQDxP3NyINjhpEXQai3j+SkiVEo7P4BfjT8YHY0mBF9+KKHmeGdL0Q8/TiCIeuRGOBPwJgtR6B6PpDIOpgRxcg3wMhikYkwp8I3hMBJf0k3Fw84ZLHrweiawJ8lAnMTU1qH/URdzuj2YXPZAKbbPj0QG5t8SEQYksQXNSIW+LHwSRpAvyYWyT0E5AEXCX0EURsRR91I/oXV8T/8Hbc+YaULwJg3E4l/bQlh+hLXM+S1KJ4f4WiKwD0AV2MvkcmJq40AWavfECYAlFPNW4uo4cKRU0cQhSDScyTIBn/VxzG8GuEoisJ3JwSii1QCDH0Qo0IRB2niDGBqOsVHy98LEiPIEStf9JPhOjY4S0DUVQTii5rhKJLIpwHfNlEYLOLxCeCWNI3+FKDNP3ECe/OxxJJGhL6f04ScJXQR5C4vvuRbzJJCZK0m0AgWF5enp2dnZiYoNFoS0tLDAaDTqcvLi4uLS3BOub8rXKdCIJAuyCEmFMXYKkx8Ccmk9nb2zs6OkqIeilJKpJkguAPQgwLsPQWyMDExMTk5CSPx4OaFLfPcD0LNu0eFKcUijoqCQy9YBfg1hpxfynOD95NcdQhmfV4DhQuVQAAl8tFEXFCFCyFmHWIfwMJOcNxg5U0Rnw+f3V1FVYmEm76J0iSeZ9McBkS77H78Xgq3mtS94Wi6zN0Lx7Ox6cHGg4+ltSNlgX4fEMNAgxcSSsGksX84ffrx7xWEvo5kwRcJfRTkDh44OpjcHDQycnJ0NDQ3d390qVL5ubmjo6OV69evXz5sqWlZWho6NLSEvKtkcwLpEwJzBojEZ1Ov3nz5tGjR4ODg/HwLSnbFjUonoWL632EoFDb1tbWWlpa2tnZjY2NkVom4Z9QKBwcHAwJCfH09KyrqwOiiIL/xcEVrR6QAIWYs5fAfACkjqBfcTse+eGFWH6ZQCB48uSJo6NjUVGR+EnvQlFC2EaCNwEW3EU3wg9Q5rm5uWpqateuXYOFMNEg4ssmRKTcKGKrqDZqBGymRiNgRiOI+ghvEYiFM5EoSFnlQlG3sFB0BYZPQnySi094fK4i8P6HrwkhAddfPknAVUI/BZGAimRz3L9///PPP6dQKM+ePYuIiPj8889lZGQePXoUExOjq6u7Y8eOhoYGpFVhEIvAEnaQzkLtQ20+MzPDYDCEQiGTyYyNjf3uu+/c3NxwWw2xgfOJgwchhqxIv6MQXWtrq7GxsZycHDwHhoQ6fNE9JH19fXZ2dn/+858jIyPhE0nQiGADPWJ9fX1tbQ3nGZnXqGYCbhURouYayQrkY2eZITjk8/m+vr6/+c1vLl68CGvN49gswLaXCDHrDV+CCLGNVaS+IM6Tk5P379/v7e0NS1xxudy+vj46nY5LDGyiHb4CQLgoEAjW1tZIQXo0fATmeED5btBPgAadtAQRl7m48U3CfsQePoUAtvQhTXj8mw8j6/tulNAvlCTgKqGfgnCljytEAACPx8vIyPD394cnkIyNjSkoKNjb28NCP0NDQ6Ghoe3t7fgtqB1cFeLqDwBAp9MDAgIaGxvhLUtLS6dPn0Z16gFm1ZGsGZKvD4EfDtuoBfghOztbS0uLSqUiNY23hrbAwp9GRkZMTExu3boFRMsyE5iLG2GncNOEhT/h7aOOI1GIEwItHGIF2G5a4aZ5Nzg4qKSk5OrqCks5ImQiZSmj58J6Rrgphg+KAHMkoGsWFxebmprGxsbgQ5uamuzs7Jqbm5HMcXxFQ4B/iUZBsFXiN745FX7JF6uuJXhPgJ+EfPhEQmiNTxvEBgmnt2z8o0iCrP8xJAFXCf0URIjZrOh7Pp8/Pz+Pjn4bHBw8evSonZ0dPKeaIIilpSV0IlhfX9/Lly9bWlpQ2Tyw1d7NlZWV+Pj477///vnz50wmc319fWlpyd7e3tDQcHBwkEqlQiBHSpPBYFRVVRUXF4+NjRGYHw9xi/sMh4eH375929fXh7Dw3bt3xsbG4+Pj0KBZX19vamp69erV6OgowGoGQYJV5iG4ItiYmZmBzlIOhzM8PAz7SxAEk8kcHx9HJ//Ai2dnZ6enp1dXV5F9hnQ9Hv5En/HifMjiFGyeZAeRe35+3tjY2NfXd2VlBZ0cB+EKckKn02dnZ5HYNzY2eDwe/DA/Pw9L9aLO4isGBOECgWBsbAxeSafTnZycfvjhB3geLao7CDDIR/Kh0+m9vb2w0DRsBzIjFAqXlpbGxsZg3X+0CFhaWmpra+vv74f/8ni8mZmZvr6+ycnJxcXF4eHhnp6e2dlZLpc7NjbW0dEB/flsNruurq6hoWF6ehoVLISdgiwtLCwUFxcPDg4ii1+A7Rn7p98L0usgAdf/GJKAq4R+CsLBlWRrIk0KMaC3t1dOTg4e5irYjBfy+XwWi5WTk+Pj4+Pj4+Pk5ARPJQObiUvIlwv16eTkpI2Nzf/8z/+YmprGxsaOj4+zWCw3N7cdO3a4u7sbGxubmJjAY1uEQuHAwIC3t/eFCxcoFIqBgUFhYSGpQA/A3MU1NTUUCsXb29vNzS0gIGB6ehoAUF5eDg9nJQhiZmYmJCTExsbm8uXLDg4Oubm5XC6Xx+Pl5+eHhoampaVlZWUZGxvfuXMHSoZKpUZERHh6el6/fj0pKSkoKEhdXf3ly5dCofDVq1dBQUHe3t4uLi5v3rzh8XgsFis5OfnixYvu7u4WFhYvX77kixVDgM1CAIAY0NTU5OzsfOrUqQcPHuTl5Z07d05XVzcjI6O9vd3MzMzCwgKWp7ezs3NycoqMjLSxsfH19e3r64ONzMzMJCcnX7169caNG+Hh4Z2dnXw+v7Cw0MDA4MqVK2FhYadOndLR0cnJyUGmNoJ2wWbi0ujoqKenp4yMzP3799fW1p4+ffrNN9/89re/3bNnj52dXU9PD4EVCcFt376+Pk9PT3ggkqen59DQ0PDwsJmZmZKS0rVr1+zt7Y8ePeru7j4yMgIlUF1d7eLi4uLiYm9vHxgYCFctt2/f3r59u5ubW3V1tbOz865du65evTo+Ph4YGCglJXX9+vXJycmYmBhfX18nJycdHR04B/DJyePxkpKSvvnmGxcXFyaTidvH4lj4PoAkfUm8n/7h2/Sj3zwJ/T8jCbhK6KcgkuUq/g0ysFpaWvbt23fp0iUIrlA7czicrKwsc3Pz/Px8Go326tUrdXX1e/fuwQgcvAxsWlTQdszLy1NSUoLnpHK5XCaTef78+ZMnT8KDZTQ1NR0dHRkMBo/H8/X1pVAoVVVVubm5MjIyWlpaw8PDKMMFN165XG5kZKSmpmZ3d3d9fb27uzt0O797987U1HR8fFwgEDx8+FBFRSUrKwuGV9XU1BoaGt69e2dmZpaenj4wMJCRkXHkyBF4AjmXyw0NDXVwcKipqXnz5o2KisqpU6diYmLa2toqKyudnJwyMjK6u7v9/Pz09fU7OjrgiWw5OTl1dXU2NjbXr19HVfJxQAKb8AbtzqmpKXd399/97nehoaE9PT0XLlz47W9/6+zs3NfXZ2Jicvr0aSqVymazbW1tT58+nZOT8/Tp09OnTwcHB3M4HB6PFxMTc+7cuby8vPr6ejMzMwqFsrCwUFdXt2fPnm3btiUnJ+fl5RkYGBw9ehQeEQiFBkPjKDK9vLycmJj45Zdfnjt3bmVlhUql2trafv/99wEBAXl5eTDyirqArMb19fW4uDgtLa13797l5OQ4OTnV1NQsLy8HBAR88skn586dKy4uDgoK2r17d0REhFAoHBsbs7KyCggI6O3traqqOnPmTEBAgEAgaGpq2r17t4mJyeLiYnp6+hdffGFnZ7e4uBgVFSUvL5+fn5+fn29paVleXg6d1c+ePYNxbrRoW19ff/36tZqaWmBgIJPJBKIbuv7FV+OfAFcJvv78SQKuEvopiGS5kvQIsRn+BAC0t7fLysq6u7svLy8Tm3k3NBrt/PnzNjY20EHKYDDOnj2rpaUFnckowwUPENbW1urq6ra2tkIG5ufnHRwcfH194b8+Pj4aGhqjo6Pj4+Py8vIODg45OTmPHj3S0dE5depUdXU1IZr8Ah+xvr6ekJAgJSUVEhJSU1PT0dHBYDAIgoAH0E5PT8/Nzenq6srLy8fExMTGxp45c+bgwYOZmZmOjo6BgYEQCDs7O7W1tR8+fAgAWFxcNDY2jo2NBQAsLy8bGxu7u7uvrq6urKz4+/urqandv38/Kyvr0qVL8vLyxcXFLS0tmpqaXl5eVVVVLS0t8IhQKFJSqV4hFoWFD1VTUwsKCmKz2U+fPv3tb3+rqanZ2tp68+bNoqIiyAnM0OZwOOvr66GhoRYWFkwmE57ZbmBgkJOTU1BQYGVlpaqqOjo6Oj8/b21tbWZmBkfk9u3b33zzDXQGCESzihBS9vf3y8rKQnAFAERFRZ04cWJkZAQyjN+FOzMSEhJ27959/fr1lpaW5uZm6FUuLi6Wlpa+f/8+AGB8fFxNTU1dXX1mZiYrK0tVVbWyshK2mZiYuG/fvtzcXABAUFDQsWPHBgYGmpubDxw4cPjw4cLCwlu3bj158mRjYyMvL09ZWdnV1bWgoKC+vn56epqPHVkDWVpdXZ2YmJidnYVuc3yN+C++GhLL9T+SJOAqoZ+CcHAViGYhAdG8nt7eXgUFBQiuYFOPDA8P6+rqenh4wMAkg8GwsLA4dOjQ8PAwahz5h2Fc8O3bt9ra2k1NTZABCAY3btyADV67dk1bW5tKpdbX10tLSz98+HBycpJKpXZ0dPT29kLIxJEVbVAZHh6+fPmyjIzMzp07XVxchoaGCIJ49+6dubk5nU7v7OyUkZHx9fUdGhpqa2trampqbW1tb28/ceLE06dPISd9fX2mpqYpKSkAgOXlZWdn51u3bi0tLY2Ojrq5uWVlZQEARkdHT58+bW9v397e3tXV1dzc3NDQsLCwwGQyIyMj9+zZIy0t7eXlNTAwIMAKIqL4K+IcQezq6mpAQICZmVl3d3dCQsKhQ4c0NTVTUlJiYmIgOi4uLtrZ2cXFxUGcjoyMNDQ0XFpaqqyslJeX9/f3HxwcHBkZgQjH5XJnZmZcXV39/f2h6zgsLOzvf/87Sh9D/KDxBQB0dHTIyclFRETAYbp58+bJkydhvBPyjNz7CFwBAAMDA/b29jt37oRLLhhJffPmzfHjx8vKygAAExMTqqqq+vr6NBotMjJSTU0Nnl0vFAoLCwv/8pe/uLi4EARRWVkpIyNz69atmpqaa9euffXVV6qqqhcvXoTWNp1Oj4yMlJWV3bZtm76+flFREUJQ8ZQu+C9i9V9/NT4KXyVm6y+FJOAqoZ+CkK4nsPxbHAmQW7ijo2PPnj2XL1+GOAqV18zMjJWVlb29PfTIQQPR2Nh4YWEBYOoJoiAE1/z8/BMnTiB1T6PRzp07d/36dfhvUFCQiYkJzHPZt29fbGwstFQEAsHCwgKLxRJimaJI3a+vr4+Ojs7MzMDtqrt3746MjFxfX8/Ozj5z5gy0844dO+bl5YV08crKSnd3t5qaWnp6OvyGSqWampomJyfD3hUXF/v5+aWlpeXk5JSVlcFej42NmZiYnD9/Hh4bjuwnNptNo9G6u7uvX78uIyPj6Og4NzfH4XDm5+eh5Spe2heZs2/evFFUVPTx8UlNTY2NjZWSkjp16tTLly8BABsbG4uLi+bm5pGRkbCFmJgYExOTubm56urqI0eO3LhxA/UI1sqYmpqyt7eH4CoQCEJDQ/fs2dPW1oaPOJIblG1XV9ehQ4diYmKEQiGPx7t69aq2tjb0PaCL8Sg7AGBtbW16enp+fr6tre38+fNfffXV9evXV1dXCwoK1NXVYaYxlUrV0NAICAgAADx+/FhDQwMNelJS0rZt2168eAHZplAof/7zn2/dukWlUg8dOvTrX//a09NzZWVFKBTOzc3RaLSBgYGoqCgpKSkjI6OJiQmAxdoFAgGTyRwYGGAwGPzNMwxwV8G/+Gr8E/arhH7mJAFXCf0UhIMrbsIKsB01XC53cnLyzp07v//9701MTLq6umDSJgCAx+PdvXvX1NS0vr6ezWYXFRVpaWk9ePAAmhdCLNEU6bvKysqDBw/eu3dvYGBgZWVlcHDw8OHD9vb2Kysrq6urNjY2Bw8e7Ojo4HK5MMGnpKRkZGSkoKDg1q1bbW1tqB1c09HpdA8PDz8/P5iva2FhERYWxuFwIiIiFBQU+vr6lpeXPT099+7dm5GRMTMz09vb++TJk6ampitXrly8eLGnp2d+fj4zM3Pv3r23b98mCGJ8fDw+Pj49Pb28vHxwcBCl6fJ4vOjo6JMnT2ZnZzMYjImJiZKSkrGxsfr6+oiIiLGxsZWVlbCwMDc3t4mJiYSEBH9/f5iZLBSSKxUg62p8fFxdXf2HH35obGxsbGz8/vvvd+zY0d7eDgDY2NgYGxs7efKkt7c3h8OB3dTT05uZmVlcXLSxsVFRUamurl5dXR0ZGSktLV1eXh4ZGTE0NLSxsWEymSsrK76+vtu3b3/37h0hVr8C/l1fX3/x4sWf//xnJycnmL8dEBAgKytbWFjY2Ng4OzsLxIxvAACNRgsNDb1x4wZMGNbU1Lx27RqTybx79+6uXbtycnIIgqivr5eTk3N3d+fxeK2trXp6evHx8RAIKRSKtbU1zCUGAERHR//ud7+LiIjg8XguLi5ffPHFo0ePCILg8XgpKSnBwcF9fX1w0XD69GkIrkiAAoEgNzdXRUUlPj4eL5v1r6OgBFz/U0kCrhL6KWhL3YEsG6in6HR6dHS0goLCH//4x927d7u5ucFtD/CaycnJ6OjoGzdupKWlBQUF3b17F+7VAVtVZQIAzM/Pe3h4mJiYwLxiGK20tLSEjlYTExNVVdWsrKzV1dXGxkZbW1tdXV0TExMjI6OrV68ioEJQATlksVi+vr6nTp2Kjo6+deuWp6dnY2Pj6upqYGCglpbW27dvBQJBa2vr6dOnNTU1HRwc7O3tr1y5Mj4+PjAwYGdn5+zsfPfu3evXr8vKyvr4+LDZ7IGBAT09vWPHjlEoFBcXl7CwsNLS0oWFhY2NjdHRUV9fXyMjo0uXLvn6+gYFBQ0NDdXV1Zmbm8fGxqampl67dq2oqGh5ednU1PSPf/xjbm4uIZpfg4QMP3M4nNDQUFNTUxaLNTMzQ6FQnJ2dV1ZW4PU9PT1qamqWlpajo6MdHR3GxsaWlpZQwhUVFUZGRgYGBv7+/hcuXAgJCVlcXKRSqdbW1jo6Oj09PcPDw9bW1n/729+ioqJgXJkQddQLhcLp6emAgADodG1sbCQIIi8vT1paWk1N7cKFCz09PQDbYYwPore394kTJ8LDwwMCAszNzcvKyhgMxpUrVw4cOHDz5k0Oh1NUVCQvL6+rq9vV1cXn8zMyMlxcXKKionx9fd3c3FpaWsDmhtfGxkYPD4+KigoAwOvXr6HXHf6anp5uZmYG06HPnj2blJQELVrc+E5JSfn00091dHSgvwSPZZDm+b/+akjw9T+AJOAqoZ+CtlQZuE8YAMDhcMrLy5OSklJTU5OSkp49ezY9PQ1NBJi4u7y83NzcXFhY2NrailABkgDb64lAcXZ2trKycnh4eG1tjcFgDA0N9fX1zc3Nzc/Pt7a21tXVDQwMwKTQsbGxtLS0iIiI3NxcGo2GWhNi+TWQk8nJyebm5oqKipcvX8INJOvr6zDCOjMzA72F09PTeXl5kZGRz549m5ycRLHk58+fV1ZWUqnUysrKxsZGNpu9tLQUFBSkp6dnbW1tZWV1/PhxWVnZ2NhYFotFEATMiw4PD3/8+HFvb+/6+jqbze7q6qqurs7Ozq6trYXbYYOCgqSlpd++fUtSxwLRykoEQUxMTAwMDAAA1tfXu7u7e3t70U9LS0sVFRXV1dVMJnNycrK4uLi9vR1Vwuru7o6Pjw8KCnr48CFc8XC53JaWltLSUhqNtrCwUFFR8eLFi7q6Oi6Xi8YUr3XFZDIbGhry8/NLSkqmpqbgNzk5Offu3auurkb7mMGm8Q3vhdUtysvLs7KyHjx48O7dOxaLxePx2tvb371719XVxeFwJicnS0tLi4qKoK25vr7e3NyclpaWkZExODhIYEH99fX1hYUFyCGbzZ6amoL7awEATCazu7u7uro6KyurrKyMyWQSWPYynA8jIyOqqqoWFhYwJL+l5fp/Dq4SfP3lkgRcJfTvJaQgCKzOHFIceHRQXI8gjoi2+gAAIABJREFUYCAd8gVEj5kjRKv+ArF0SoFogSHEmOA92/8FWFl5tKFFvFlSg2AT43+8cDIyMry9vWFSDwCgurpaQUHh8uXLXC4XVX5AJF5vCABAo9E8PT3Dw8MZDIZ479A+JXHRAdED494nhy17hJfF2NJ6Q3JDCx30L54/LE5wNPFgwZYXvO9e8evRNwLRVGq8j+IN4oEG+IHL5ebk5Ojq6sKMM1zOJHDdkjf0E/464JKX4Ot/HknAVUL/FhJXImBT/Yl/g2c24YFYSHiFQvzi9z0R/Yuux9FdIErwYmSkog0tQrGEJvxKXFOTnisULWyLW+dCLOQMsTMxMVFLSys9PR3uYc3MzLS1tc3NzYUVE9GV4u0gCfT19eXm5sKYJfoekWAzxQm1RogucUhhb7wR/ALYmjimolUICSpwIaAEJR6Pt7q6CtcN6FkIdPH5QOqsQKxEsFCUEJ+INzSOHwYqAttpg99ImjNCoXBlZeXhw4cwuRqffltOxfe9EQBDX8TPlkx+mG0J/SJIAq4S+ikIVxCkz1C94toKoSmBGT0krU0C6R9DCAzwxxHYqWfoWbh6JUEpDs/iihKI2k/oMhyxBAIBwon5+fns7OyUlJSXL19WVlYWFhZWVFTAXGVc7YprcIR2bDYblSTEDU0CK4GLgyupEdy+JLDFEBILnntMulcoelwMSSDodghXKJEbVpYgoSkhuipCHUESQ4UYAbZgwnFxywlGAidxoMLFi6SBRkeIhdvX19dnZmaguxhfhQj+0WnEW4qOxBKJ1S3pw0+R0M+QJOAqof97EtdlW+o+IGobwW+QUkb4iv4FokYJvuQHYpoUiGkupA1xhUiI2pQCrBIFgYElDq7ogvdZLYgNvBeo/Y2NDXiQHPppeXmZTqez2WyYhgowh+2HCYcoFKRESwcIbPjm0S1hDAdXQhQdxTeekp6Of0/aDIr3F7EBPwtEo5X4cyEhzgkMXAWiR+wRovuPcd5wuBV/EOlxhOiZ82tra7BoM8C84oQooOJgLM78ljNB/EtxYZLkv+W9EvoFkQRcJfR/SbiyEDcTxRERiCKfEHPG4uapEIvVCd4TJCMhrjhXpG/exz8JhMR1HK5wSXCFK3rUGiEG8O/jU4CVJiB1kxAjIAr86EZxRMelim7ERwQn0iAKRW1o0sCRRnBLax4fStIEIMQwBn1DcvOSHAAE5sYQb1N8jonLUHzQEWDjyxrh5qlB+GQmtS/E/AG43EhcifOGuxm2vHjLKSqhXwpJwFVC/5dEUiJCzKdKiAbw3qfjCFGsEjdqxZUO0lPE+xFR/JYf050twYD0K0ndA1FduWW/SFLCkUMcJ4RilhneMt53giCgJScULT2Ink5CBfwR+KNJcPsPNT6BISKJcxxTScNK6pdQrDzylgO9JQMkKQm3WriQ+Cd1SojldoFNW1lcvPiD8MAB6SnvEykh+kag1j48zST0CyUJuEroX6UPawRcleMuwS01IEnDCkVjWqSYItJfuPsO6S8gpp1JilX8M+kynJl/qPhQHwEGM7gixnUrrsTf91xCzEIixGAPiIIEh8Npbm5eWFggNv29+I3iI4IehwMw6VcCWyeJC430lzQ0KEpKMkPxJCb8LpLNTYiuDMQF/iMHFGeJdBmOeQA7wRCFigWbJa9xWMVn2gfmA4FB6fvmz4fnGPEe2vKJEvq5kQRcJfQP6B++1R82FIRCIYfDmZmZWVpawvUIrnFwzY6v66HCZbFYsKyuQDSPV7BJaI8HJJhZymazx8fH4amfQFS94spL3BQm/UqyP+DjVldX5+bmlpaW0MFk6Eoejzc7Owu3QsLChEwmE3f2CoXCtbU1JpOJDjElRCGK2DSkAIZtQBRcgajdA39is9nl5eXT09PEJrhCBqDk8Q4KRe1IcZAQCoWrq6t0Oh3VUtgyCI3LCo4Ui8WCu2MJgtjY2GCxWMvLyzDUymAwpqam2Gw2vkVHIJq4xBet3SiO+nw+n06nT05OMhgMKHzwHnBFksQRFL9MiKU0AwAmJyezs7O7uroEmyfdCjEizQ0SVyQ+cTEKRJPvmExmZ2dnZ2cnTFtDk1a8HbCVRfuB11BCPzeSgKuEPkTiL7b4uy2uFACGuHw+/927d9ra2rCeDt6COLQIMaNTsFkU6cmTJ/b29nFxcVDR4/oRbwdpSfjQ169f6+np+fj4wDNYCFEzhYSIWyosHEJwJcvn8+GxoNevX5+amgKYqgUAtLS0mJqapqamrq2t5efnUyiUhw8fstlsIVYvt6ioyN/f/9WrV2w2mxCNL6JHox0sKHkK7+yWf4XYThIAwOrqak5OjoWFxc2bN9EpaUDMAYCDBPrMZDIzMjKsra1TU1NRr5GcSfgHQZFOp9+5cycwMLC5uRnesrCwEBoaGhwcvLS0xGKx4uLiDA0N4ck5iA2cGTxTl9QvdP3CwsLNmzeNjY0TExOh9IDougQfLIReSIakxGkcy/Pz87/99lsLCwt48A7eR5IjhBC10QWbqcvoEfjqARcRAKCxsVFTU/PgwYNQDviNQjEXMSkxXgKrvyySgKuEPkQfBa74Ah8poJWVlcuXL//Xf/2XrKxsZ2cnwEpDkOwJ0g4c+BceD753714jI6O5uTnwfjMFVp+HKCIQCPLy8rZv366lpbW4uAjEMncEmwmoHwBX1DiJz/X19YKCAikpqSNHjsCCR/jt7969k5eXv3Pnzvr6enJy8rfffgsPjgWbXkcOh5OSkrJ9+3YjIyN41roQC/ghTYr4JKldnBmBGOECWV1dffLkybfffqugoIAfHwRvhFtpcYzEIWp5efn27duff/65lZUVfsIaELV00cARBEGn0z09Pf/617+mpKRANBodHTU2NjY0NKTRaCwW6+rVq19++WV0dDQOn4ht2FOUV4ycsQhd4Ie5ubng4OBvv/2WQqEsLi7i0xIXFI5YSJKo4wTmsUCX9fb2Hj58WEtLCw4K+l6wlc9WKLaeE2yGaYVCITpmGGBrCNij6enpy5cv//DDD4WFhYhVvAtQOKRhxfFVArG/FJKAq4Q+RP8cuMLPUJsMDQ1pa2urqqr+8MMPSUlJYBNcBVttENzyQaurq+7u7qampvBwNBwJcEVPo9ESExPr6urgXTwez9nZ+dy5c/AusGnR4lr4A91EF4jzyeVy19fXg4KC9PX1R0dH0WXwluXl5ba2NuibnZubO3v2rLu7O+l47dXVVX9/f0tLS3T0CukRJLxHWl5cYuhKcTDg8/lLS0suLi7Hjh3r7+8HACDQAqL5ZeLSAACMjIyoqKjY2dnBfbT4T2gICFHLsqOjQ1lZ+dGjR/Ap6+vrbW1tLS0tkPPy8vK9e/eiA4iQQCAs4Y+AwI+ET2D7fPh8/szMjKWlpbOzM6zxC7D9xOLyEZ+xAswNgNPs7KyZmVl4eDhE3y3ljOabAEsLEL8Y35XEx+pqwc+lpaUKCgpv377FmdySJSC6KPzx4CpB4p8DScBVQh+iHwOuW16PVuspKSnOzs5VVVVKSkru7u5QjUJlweFwqFQqPEymrq7u7du3KEQKL2AymUtLS0wmExZthw5eRDiWsFis0NDQQ4cOpaSkLC0tQTzw8/Nzc3MbGRkZGBgYGhqCZ6XBe9fX1/v7+2tra4eHh0kWhlA0xwSaU5OTkw0NDf39/agKblJSko2NTX9/P51Op9FoEA8EAsHq6iqMp/L5/OXlZQcHBy8vL2i5AgBWVlbgltaoqChnZ2dYZXd1dRWGb9ls9sTExPz8PGRpaWmps7OTSqXCc10EAgGUxsbGxszMzMDAAPweDQoCOfTl2tqar6+vvr7+2NgYgoT5+fnR0VHIElLrXC53bGxsfHwcHnIHn25paent7S0UCldWVqampkZHR9lsNmmjKhLaxsbGyMjIyZMn4bkxBEHweDwajUan02F3WlpaoE0PSz3TaDQoNwhFDAajvb29ubkZnuNL2uiMm6FMJvP8+fNOTk7Dw8NDQ0Pj4+N4Zu/Q0FB2dnZWVlZHRwecbGtra1QqtbS0tKCgYGhoCK2Bent7BwcHGQxGZ2dnb29vc3Nzamrq+Pg4vKWlpSUzM7OoqKi9vR3NHFzU+BJtcnISVj9++fIlPO2gv7//9evXsPr09PR0eXk5lUqF07K8vPz48eOpqanNzc3FxcWQfwAAj8erra29d+/eo0ePXr58CatuAdFiyz8SLH/8Cyuhfx9JwFVCW9PHwqr47QCAubk5X19feDJJaGiojo4O9KNCbTIyMnLhwgVtbe3Y2NgLFy4oKip6e3ujs26qqqpiY2Pz8/Pb2tpsbGxsbW3hCXSEaLYL1HoDAwOKiopfffWVs7PzixcvoE3j4eFhaGh49+5dT0/PM2fOwLNLodJ//vx5YGDgtWvXXF1dCwsL0SFiqE0h5vksKCi4dOmSu7v7hQsX4uPjoda7f/++mpra/fv3b9686eLiUlxcDDN6MjIybGxsXr16Bf91c3MLCgqC0UEqlfrgwYPbt2+XlJQEBAS4urouLCzweLzXr187OTnFxcVFRUXp6+sHBgaurKx0dnbevn07JCQkJCTkxYsXTCaTzWaHhoaeP38+OTk5JibG0tIyLCxscnISiJ0ng6TE5/N9fHzMzc1nZmYg1paUlISEhAQHB4eFhVVUVECX7+LiYmJi4q1bt+7evfvgwYOxsTEAwMLCAoVC8ff3JwgCHljr4ODQ2tqKkrMAlnQGGRgdHdXS0oqLi4No1NDQYGlpGRoaCi225uZmWVnZsLCwkZGRkJCQs2fP3rt3DwY4Ozo6YmJiIiIiXF1dIyMjJyYmSJU60FgQBMFgMBwcHFRVVe/evRsYGOjg4JCTk8PlcoVCYWNjo7e39+XLly9cuGBvb19RUbGxsZGXl2dlZeXm5mZmZmZlZQVnY2Njo7GxsampaWxsrImJiZaW1vPnz9EJhlVVVQ4ODv7+/lZWVtra2q2trYgN5AoGm6uZ7u5uNzc3GxsbGxub3bt3e3t7Ly4uvn79Wk5O7uLFi6urq7W1tadOnXJycoIRioqKin379lEolPDwcBsbGwqFUl1dDQCorq5WU1M7d+6ctbX1X//6V39/f3i4L5QwKqMhoV8KScBVQiK0Jab+E+AK9U5VVZWxsXFzc/PMzMz9+/e3bdv2+PFjZELBM2H+9Kc/hYWF1dfXwwPAc3NzAQC9vb2Wlpbx8fGDg4Pd3d3w6FBoD0EiQSCMEaqqqiYkJHR1dUHzy8PD4+jRo1lZWaWlpZaWlgYGBiwWCwCQmZl57ty57Ozs/v5+BwcHZWXlqqoqvmhNRNSRtrY2dXX1q1evtra2xsXF7d+/Hx57HhMTs3v37vj4+JycHENDQ0NDw/Hx8bW1tfT09O3bt3t5ebHZbBaLdeHChVu3bq2urs7Ozvr6+vr6+hYUFNTX17u6urq4uNDpdJh7JSUldfDgwdDQUHd39+jo6J6enoCAAPghPT1dU1MzPT19eXnZz8/vD3/4g5eXV3FxcUhIyIEDBxISEuDKALnicZ88j8fz8fGhUCjwTPK3b9+ampqmpaXV1ta6u7tramr29vYCAMLDw21tbcvKyurr6/39/b28vGg02vT0tJGRkZ+fHwAgOjpaWVn55s2bEHdRaBC38gEAY2NjOjo6iYmJ0JTs7Ow8dOiQtrY2HI6amhoZGZknT5709/cbGBhQKJR3795xuVwWi3X58uXz5893dnYWFBTIycn5+flBHEL2IpxOsHoii8VycHBQUFDIzMwsKytzdnbW1NRsaGjgcDheXl4UCqWoqCg3N/fEiRMGBgadnZ3BwcG2tratra1ZWVlSUlK+vr5ra2tjY2MWFhbffPNNSEjIvXv34FIDHYF+7do1AwODnp6eqqoqd3f3pqYmAMDGJuE269LSkqen58mTJ1tbWycmJi5fvmxoaAjtaXV1dWlp6e7u7oWFBTs7OwUFBRgFKCsr27t3r4+Pz8DAQE1NzalTp6ysrObn5+/evfvll1+mpqZSqVQXFxcPDw+48iBECz2SXtWPersl9FOSBFwl9P/Th5H1Yy3XlZWVq1evysrKBgYGRkVFOTo6fvHFFzY2NkhlAABevHhx+PDhrq4uAEBfX5+SklJ0dDQAANpw0Ee3urrq6elJoVDQQh4FwHCNU1ZWdubMGRhzhdy6u7s7ODjAmOvr16+PHTs2MjLCYDBOnz69f//+O3fupKammpiYfP3117dv3xaPLAIAhEKhv7//wYMHYULQ/Px8eno6PAT01q1bqqqqHR0dAIBXr17Jysq+efMGANDb22toaBgfH7+xscFkMp2dnW/dusVgMHJycrS0tGprawEALBbL29v70qVLkLexsTE9PT03N7e5uTk2m81ms58+fSolJeXm5nb37l03N7dvvvnm4sWL8/Pzubm5MjIyeXl5AIDBwUFFRUUbGxvoHBaKnp8KwW9tbe3y5ctWVlYLCwtLS0sUCgUeuQMAqKurO3z4cHx8fGdnp4KCQmJiIhLj7t27MzMzFxcXra2tvby82tvbU1JS6urqeDye+CRBIUyCIMbGxkxMTNLS0qAwV1ZWnJ2dz549C33pNTU1hw8ffvjw4b1796KioqBLHABQVFS0bds2bW3ttLS0+Pj47777TlVVlUqloimHIo6wd0wm09HR0dbWFvonmpubFRUVw8PDp6amTExMDA0Nw8LCwsLCtLW1FRUVq6qqBgcH4fA1NDTs2bPnzJkzCwsLAoHg4cOHWlpa7e3tAoGAw+FAaxsuF27evLlz504rK6tHjx41NjbCLPeNjQ0ej4fXb+Lz+S0tLUePHvXw8IDSo9FobW1ty8vLPB7vwoULX331FTxFJyEh4cCBA3D0a2trDx06BAXO5/OjoqKkpKSqqqpevHjxu9/97uDBg+7u7jdu3Kivr4csiS8lgSSq+ksgCbhKSIQ+AKtbvskkDYh/09DQ4OTklJOTQ6VSR0ZGhoaGLly4ICcn19DQgO599uyZiooKdAVPTEzo6OhAcLW3t7e1tYXhNw6HExAQYGlpCf8lKXTEUkFBgZGREdzhANHFxcXFx8cHYsmbN2+OHz8+MjIyODgoLy9vbW09NDQ0MDDQ1NRUW1s7OjrKF63XD1vmcDhmZmba2tqwYjtScwCAkJAQGMsEAHR2dsrJyT1//hwAMDg4SKFQnj17BgBgMBi2trY3btxYXl6OjIw0MjKCXlx4vrqHhwcMfM7NzRkZGd26dQsFTX18fGRkZAoLC9vb22tqaioqKvr6+jgczuvXr5WVleECor+/X11d/dKlS2hfKe7TFm5mJru6usLE2q6uLgUFhfT0dPjT4uKikZGRs7Pz8+fPjx49WlVVBcXY29u7ffv2qKgoHo/n6ekpJyd34sQJNzc3fIMKPiWEWHLZyMiIoaFhamoqtJtXV1c9PDysrKzgENTU1Ozfv19JSUlKSurq1asoiSk4OHjbtm1paWlUKrWtra24uLi6uhqeaCs+qQAATCbTxcXF29sbzofJyUl1dXUKhdLY2GhoaBgTE9Pf3z80NDQ0NDQ4OMhms2dmZjIzM+Pi4nx9fbdt2+bu7g4t6Xv37unp6SFbHJ/8MzMz165dk5aW/u6779TV1UtKSkgTD8Xp6+rq9u3bZ29vD7EWTWw2m33x4sXvv/++vLwcAJCUlPT555+Hh4cDALq7u+Xl5T08PKArOzEx8Ztvvnn27NnMzIy/v/+OHTs+++yzL7744uLFizBSjoCcj5W8ltDPnyTgKiER+gC4vo8Q3qDFtVAoXFtbi42N9fHxQbk8AICqqioZGZnQ0FBoAwEA0tPTlZSUoNNyZGRER0cnNjYWAODm5mZrawsNOw6HExQUZG1tvbKyIhDdxoOz8erVK21t7fr6evjvxsaGtbU1Clzl5OSoqqpOTExMTk6eOHHC1dUVj2AJNzeBkPJOuVyuo6OjsrIyBEXUMgAgMDBQV1cXft/T03P48GEY0+3p6TE1NX369CkAYGVlxdra+tq1a8vLyw8ePEBgzGaz/f393d3d4apiYWFBX1//5s2bsGU+nx8cHHzkyJHBwUESh/n5+aqqqjBENzQ0pKOjc+XKFbRrhTSCAAAGg+Hi4mJpabm4uDgwMKCqqopSeSGie3t75+fnKysrV1ZWwts7OjqkpKSSkpJ4PJ6Li4u2tranp+f+/fvj4uKgJMFWRZ3g34GBgVOnTiUnJ8OZwOVyPT09zc3N4Y0tLS2ysrL29vYmJiZ79+6Fhj4AIDIycv/+/bBTkJDxjSK7+GBBcPXy8oJO/vHxcTU1NTs7u7a2NmNj49u3byNRCASC5eXl6Ohoa2vrhoaG8vJyRUXFK1euQDnHxMRoaGigzVTIxc3j8bq7u8fHx/v6+u7du7dv3z5LS0vB5gGCqOPwKcPDw8eOHVNUVIR+bJjFtrGxsby8bG5uLiMjA6Pd0dHRn3322c2bN+Et8vLyDg4O0KAPCwv75ptvnjx5Ultb++LFi6ampvDw8K+++ur3v//906dPkbdgS8+whH7OJAFXCZHpY8EVvwyqp9nZWQgDdnZ2MFkU6oWenh4FBYUjR440NjZCVZWYmLh3797m5mY+n19fX3/gwAFvb+/19fWMjAwNDY2ioiI2mz09PW1hYaGtrQ31FPLdIUUD/339+rWiomJSUtLi4uLa2trKyoqJiYmtrS1MSb1//760tHRjYyOErkOHDuXn56+uri4sLKSmpr558wbt5iShVEpKyq5du1JSUrhcLpPJrK+v7+joEAgE58+fV1VVHRkZIQgCbjKBlmtzc/Px48djYmJgTq+urq67uzuDwSgvL9fW1i4sLORwOKOjo2ZmZmfPnoU7d0dGRjQ0NPz8/BB65efny8nJRUZGslgsLpdbWVlZUlLCZDKfPXsmKyv79u1bgiDa29uVlJQuX76MEphxsxUOGZ1Ot7Ky0tDQgIm+bm5u58+fZ7FYfD7/7du3Ghoa+fn5ExMTBgYG9+7dW19f5/F4sbGxx44d6+zsnJ2dheg7MzNjbm7+17/+9eHDh4uLi/zN43eQtYcCog0NDQcPHrx16xaEhMXFRRsbG01NTZgEXlpaunfv3pSUlJqaGiUlpUOHDhUWFvJ4vIaGBnl5eXt7+/Hx8dXV1cLCwsePH8/Pz0NbDRnlYHP1try8TKFQzpw5MzIywuFwMjIyFBUVHz16xGQyXV1dFRUVCwoKFhcXy8vLk5KSWltbz5w5c+7cud7e3qdPn/7tb38zMDAoLS2F8X5paem3b9/CoUfpuEtLS25ubt7e3uPj4x0dHXp6etbW1gArbIKbuSsrK6Ghodu3b4+Jienp6Xn16lV0dDRkzMnJadu2bcXFxfPz815eXp999hncitba2rpjxw5tbe2urq6uri49Pb3jx49XVla6u7vv3bv35cuXNTU16urq//u//5ucnAzzDPBcZYnl+kshCbhKaGt6H7KSvkdoh+PrnTt3FBUVv/76a3V19aGhIagaWCxWVFTUvn37YB2cvr4+NpsdExNz+PDhyMjI2dnZ+Pj4vXv3nj17dnh4eG1tzcvLS09PLy4u7vnz58bGxgoKCkVFRegRuNkEVd7AwACFQtHX109KSqLRaJ2dnbq6uqqqqsXFxd3d3U5OTnv27AkPD19eXp6YmLC3t1dVVfXy8nJ1dbW1ta2urha3CaDxtLCw4OzsrKSk5Ofnd+XKFTc3t4aGBhqNZmFhIS0tnZ2dvbS0FBoaum/fvmfPngkEgpcvX+7Zs8fIyKitra2iokJeXl5bW7unp2dmZiY4ONjS0jIyMjIkJOTgwYPa2tpQOOnp6fv371dWVi4pKUGyioiIUFZWdnR0DAgIsLCwSEtLo9Ppvr6+u3btiouLYzAYd+7c+eqrr+Tk5KDRSRAi+3ehWAoLCxUUFLZv337v3j02m93R0eHn55eampqdne3h4REVFQU9k9nZ2a6uro8ePbp7966pqSlMda6rq1NXV7e2th4YGIiLi/vuu+927doVEhICFwTiRYhWV1djYmL+/ve/W1lZwYhpc3Ozjo6OjIxMVlbW4uJiZGSklJSUt7d3S0vLpUuXvv32W01Nzfz8fA6H8+DBgyNHjlhaWl66dElTU/PevXvQLYy2/QDMMwy34sjLy1+7du3GjRs6Ojr+/v40Gg0A0NDQcPr0aSUlJSsrqzNnziQkJIyPj/v7+0tJScHEYDMzs23btvn5+bW0tNjZ2e3cuRN6vAlsw8/a2lpISIiysrKZmZmhoaG+vn5FRQWBbXYCmBuZz+dPTEy4urpKSUkdO3ZMWVn5zp070O387t07NTU1CwuL8vLy5OTkgwcPPnnyBADQ0tKiq6urpaVlb29vbGxsbW1dVlbG4XDgNaqqqjATikKhDA0NEdjBdrifQEI/f5KAq4Q+jsRBl7QrlM/nT09Pt7W1lZSUVFVVwSq7AADobauurm5qampoaIAWLaw3u7KysrGxMTU1NTg4CE0WAACDwaipqSkvL6fT6WNjY52dnVBnCbF6RgQhsq9/fHy8paVldnZWIBCwWKyRkZH+/v6FhQUGg0GlUru7u/v7++FmWQaDkZube/369aSkpMnJ/4+974yKKtn2/39+b60X7lv3vbn3zty5d/IdRx2dcdRxDCiCEgURJaiACogJTIgJc1YMKIIBJaiIghFUEMlRguTUxCZ3hM7d59T/Q62utfuc7rZFx0nn94HVnK6wa1f1/tXeVaeqi4QfidEk/rFWqxWJRLdu3dqyZcuxY8fq6+spihIKhfn5+enp6XV1dUNDQ7m5uY8ePeru7lar1XV1dU+fPr1//z6Px+Pz+djp7OzsxG+p3r9//9q1a4WFhenp6Xfv3hWJRDqdrqSkJC4uLiEhoaKiAnuENE0rlcqnT59u2rRp27ZtaWlpMplMqVSWlJRkZGRUVlZi5cTFxZ07d66yshLObAjh6XS6goKC6OjoyMjI+/fvY+319vYmJSVFR0fjnbpEk/n5+WfOnImNja21mkWeAAAgAElEQVSqqsIN5/P5BQUFJSUlPT09TU1NDx8+TEpKysnJwTKTwQA3T7169erFixd5eXnYwe3r6ysrK8vIyKivr5fJZM3Nzfn5+UVFRV1dXU1NTRUVFTk5OdXV1dg5e/ny5ZEjR/BuanzOJQI3zyBwQKZSqSwtLX369OnDhw/Pnz//+PFjfEYHziISiTIyMpKTkysrKxUKBU3TAoGgsLCwoaFBrVZ3dnZmZWV1d3fjuAKPx8O9BskS93hfX19TU1NBQQE54RK6jxQ4SgkhJJVKnz17lpSU1NTUBIPG+GBnTNj9/f04xqBUKoVC4cjICB7ww8PDZLwpFIr+/v7S0tL8/HxyshjsU45Zf0PgyJXDm4HtuUIPhgZhVZJeB451ZWTU6Y/dIe+Q0GDbCAGD9khMkrF/xyhgArYvTp4jY9ep0obvNTJyEQHIThaG78ief0C1MD5AdZHFV1g1rAVeEk4WAnEt8D4AqGRCvbBSnBKvN8PWkS6gwOU28Fvi55HuYDcEthGqhaFMxhOyfk/khz1iakePVqs1erISDF8z5gQMkRia0RmeGkGDrVuEXLX6GyPYlUKdMH4yUNtkxoAMBw/UIWk1+8fF4dcMjlw5vC2IrYEmAH/Q6q92wZ/JMUYkmVZ/Vju0oeyrZhBwHYhxh8YXsS4CY5hmUjj8FxmSHHwIv8XWkPEt/KvTHw1PA68R0jP2ckgasjMF2lwiIVxohI0ln3E5kPOgFdYa3vWtUqnIThxaf+AU1Aw0/YyJCAy/I8PbaslrP6SxjAkEBW4RIKpgqI7RHVBvsFPIE5KXYs1ptKwz7gkZE35FwBGE38LqSPlw95DOcDMR1CTFmuSRz2TYk45jjB84iYT6IZMq2nAGRoYKh98EOHLl8FYgP3hoMoiZQIC0sC1mX3uCn5MCGd4V5BWK5QrA8ilDT45hvCBREZeLNiRI0iLYNEj2jBZBJSBgmiH9UMApgQxHshA6hCJRhq4M2+bSgGtJaZCG2QRG9GD0jQ6oRqgodhrCqQjMQijDGQZpF/awYZPhByIPqRQe0cBQFGwybDgEkQEBwoOjhSEMvp2QAhMIWr/GqTPcHsyYIjC6m0HVcACTbxmSEIUzEmMwpl+IY9bfIDhy5fAuQbOcD/gVradSypgLiIDBIpYIchIx5bBAo8+R3tuArIO/wiE7SOHQjMICob2mgIfBbjVJTOol1MKIMyNAJwi8AsSwyIy2sD9DmoHEQLSKmwmtOWK9QgNLhgRMOpEy9Kso/S3iWnCalVGRCKNDfUJahRMIOGlg0yEsmQIhbuKqIuBZQvcRjivYTfCvUcaiDVmc0RCjiWHw2ahm2DpnKJaRkS0nOy+HXzk4cuXwjmHeFjCYklhb/C3Zgwp5AhpcyAHsSom9JrwIs2NbiemBQSTkDVe2GaUBc9MAsKVsW0zq0rEin5R+LwxsHSmfUYtRm04Z+qzsBLR+ny1JA1OSFsE20qwpDg24DSpfZxhCYPcCw7OEYsNySC06EC+lDecBjMaSfmSolN2DRscJLIcyMUszr3mjoE2vBCNWZNtojVAh7LymiJnDrxwcuXKwFJabG0sKMWpTaNMuFCQAtgw0WNFkuy+UYQRSZ7gEiE0z3D1EG7IO+18GD+nASidc/KOALwWbTIEgLTSdDM4wqiXa0PtHhpwE08NphA5E1xHw4dglIGOmnzbB+kbtPpsSoPCws2AXM0pjdxP5CreLrR9kOHVjdyVRCKOxOBdjpBkbvCZhJj3NGsNmwM5r6it2sjcSmMN7AEeuHCyCeStgYXbyGX+g9GFGYvFhAmI6LSFXBO7pJGVCg64Da4GQfQmzsjkYsVYiSRoig06nI/d7Ez7Q6g8Yghu1GKxpVC3Q/iJDLqcMXT0dWA2F2oA8QcIAWEKyvogMKY1mcSTNmhYwVEGbcLbYkpt6Thvbuws5EjYHDhgiMGPzOUOBjCfIMALPHpmmWjQKsEtgtMLyQiDeVWIO7w0cuXKwCKP+9bJ/+dD26fRrk319fc3Nza2tra2trT09PeR2OQYnWSIAIVedTtfX19fQ0CASiSArMOKKMH4rkUja2trgPakMMSDZIL3JpvQH+RYXFycnJz99+hSfS6AFJy2M2sIiFu+aUgI7PRasr6/vzp07Z8+effz4sVQqJU2GHEYbEiEM7ZLn7I54bV+Tr4jah4aGqqur29vb4dtEDBlIv+APCoWCx+NVVlYODg5SIA7M6AjGm0sIzJNosHZOsxxrS3RrYX8h1sQCGaPb15bzRsK8E+E5vHNw5MrBIoz6p4uzmGIXSv/if2xsrIeHh5OTk4+PT1xcHD4WgGGtTMnALhNvPxYKhdu3b7e3t797967O8F1PGpAQcV4RQnfv3vX09MzMzIS10Cz/lWZ5mXK5PC0tbfv27UuWLHF2ds7Pz8cpoVSUoWtuXmnQi6JZDjcNgrqMJ0ThOK9UKt27d6+zs/PkyZNnzJiBT5wgRcE+YjeTTbrmacNUNxF5FArFrVu35s+fv2nTJjzjoQ0JFefS6XT4SEKM5ubmoKAgKyur5ORkfN8OFJVkZ0Q4YHczEphpGpScPdLMdxnUPKP5FhZiXo0WJn7T6jj8TODIlcPPC4bVNppGo9HU19evX7/+v/7rv4KCglpaWvCxfMiYYWKbD1IyTdMajWZwcBC7njKZLDo6+quvvrpw4YKO9aY/AuRNVkwTExNdXFyysrLwbltYPgF74wxFUU1NTZs3b05NTa2pqcnMzOTz+ZThZiUopJn9L6SBMA2lDzLr9Buy2N8yHE3SusePH9vZ2aWmpubl5V25cqWvr49mbYEm7cJeOIkYI8P5DWXo4RlNCTuIzV46na6wsNDKysrGxmZgYIAhMKWf6KjVarlc3trairtAIpHs2bPns88+u3TpEuwyxiQDgdmS0e6GXWB0GDBAvUmkgQbRAjgxGgXeiC85cv3VgiNXDu8YRn/tDF8BpsSftVptTEzM3/72twsXLiBwGhFMzPiLwLuS5CiAkpKSI0eO8Hg8hJBOp+vs7HR1dU1MTIRVw3qh24fZBd/ZaXQewCYVDK1Wm52d7e/vj69YYdeCWGFPRoGMZpLPlLEXcBkFavWnc5AlXljsoUOH7O3t29vbSUYGpbF5CFZK0mgNz6xgiEEbhgQYcylY2vDw8JYtW9zc3AQCAWw7SYOnEWlpaW5ubvjoQYRQWVmZg4MDPpuX5IK1KBQKiUSiNTy0RC6XU8Cbh1k0Go1CocCqYJwyQbT3Rlz1TujN6G9nFAKMrnYO7xYcuXJ492BbBza50oYvU9I0HR0d/fHHH+PL2rRarUgkqqqq6ujoEAgEZWVl+fn5+II2HevNTlKaQCBYt26dg4NDaWmpUCjUarX4hP0rV660tbUVFxfzeDzipVEU1dnZiY8vxjfHaTSa3t7etrY2fAasSCRqaWkZHBzs7e3Nzs6uqanB/jSDjymK6ujoOHLkyNy5c1+8eKHRaPh8fk1NDT4wuaWlpbq6WigU6nS6oaGhsrKy2tra/v7+vLy87OxsfH4s9rZfvnzZ0NDQ3t7+4sWLoqIifJ+aWq0eHh4WCoUikQjvSOrv7+fxeMTto4EbSo53wBKqVKqamppFixb9+OOPBQUFKpWqtbW1urpaqVSq1Woej1dXVyeVSnU6HT57ub+/f2BgoLS0tLW1VSqVNjQ08Hi8wcHB4uLi6upqiUTS19fX1dUlEAg0Go1IJGpsbGxsbCTn+kJCovR7u2QyWWVl5fPnz0tLS3FjlUrltm3bvL29BwYGcPcJBIL8/Py0tLSqqioc9e3q6vLy8vrnP/+ZmJhYV1en0+nq6uoWLlx49uzZwsLCpKSk0tJSsiqv1WorKyvj4uIuX76cnZ2N745VKBSFhYWxsbFxcXHZ2dn4gGvo1GZkZJw8eZJMwmjLFiAsHPbv8IfDMeVvFxy5cnj3oFluIm0syMYwH1FRUZ9++mlqair+t7a21svLa+nSpYmJicePH1+5cuXJkydFIhHcJsqwifX19XPnzh03btylS5fKy8tlMllfX5+Li8vmzZtv3brl7++/evXq6upqXH59fX1MTEx8fPz58+dPnDiBY9HXrl1bv359TU0NTdO5ubn+/v4hISH79u2bM2fOhg0benp64A5bzGcqler58+d2dnYffvjhqVOnpFLpzZs3ly9fnpOTI5fLL1686OTklJ6eTlFUZWWll5cXvrN248aNDg4OZ8+exdfM5eXlOTk5eXh4nDx5MjAwcN68edHR0ZjLm5qaDh48GBkZOTg4KBaLIyMjvby8Hj58iAwPRqaBP4cbKJVKY2Jixo8f/7//+78RERGDg4NHjx51c3PDN7tdvHjRwcEhISGBoqjs7Gxvb+/g4ODQ0NCZM2fu2LGjrKxs1apVHh4e+/bts7OzCwkJaWxsjIqKWrp06b179xQKRVFRkbu7+4IFC/AFulr9nbLY+8fELxKJ7ty5c/To0YiIiNWrV2/durWtrU2pVIaFha1cuRLfvs7j8aKioiIiIiIiIrZv356SkoKJf+7cuf/93/8dHByckpKCZwnW1tYeHh5Hjx718PBYuHBhVlYWrqW0tHTr1q0HDhw4ePCgr6/vnTt3VCpVVVXV+vXrt2zZ4u3tbW1t/fTpU5qm8RYqPA6joqLs7OyKiopIV5oawKMe+aMugSPU3wc4cuXwswOykak0FEVhcsW3otI0PTQ0FBgYOHHixDt37vB4vOjo6AULFrx48YIR+aTBgUQqlQrzR1VV1cjIiFqt5vP59vb227Zta25uTktLc3V1PXHihE6nEwqF4eHhR48ebW5uLikpcXJy2rhxo1QqTUhIsLW1zc7ORgjV1tba2tpOmDAhOjo6JiYmKSlJIpHAuQIBn88PDw+fOnUqvjPu7t27s2fPTkxMpCgqNzd36tSpMTExarV6cHAwJCTko48+On36dEVFxbFjx6ytrfGFce3t7Y6OjtOmTbt3797Lly/XrFkzY8aMiooKhFBPT8+KFSs8PT07OztHRkZOnToVGBhYXV1NG8aTjQarW1tb161b9/e//z01NVWj0URFRY0ZM6ampoaiqIyMjLFjxwYHB2u1Wh6PZ21t/de//tXPz2/v3r137tzp6ury9fX929/+tmvXrqtXr96/f39oaCghIeGTTz45duyYSqWqr693cHCwtrbGkXCyAor0XqxWq7179+6yZcuysrIkEkl8fLyNjU1mZqZKpdq2bZuvr+/IyIhYLD506NCmTZva2toEAgG+7v7mzZtyuXz//v3fffddaWkp5uCXL1/OmDEjODi4vb29uLjYxcVl/fr1QqFQKBTu2LHDy8srOzs7Pz/f09Pz+++/z8jIuHr1qq2tbUFBQWVlJV4Lh2rRaDSdnZ15eXl4UxWJAbzpkB7dz4HDHwQcuXJ4H4BcyPBryYeYmJiPPvro6tWrSH+YzoULFzw8PJqamhBCFRUVrq6uly5dgrko/RYY8rJsTEyMn5+fUChECOErxuzs7HCukZGRnTt3BgcHq9XqFy9eWFlZbdu2LT09PSkpaeXKlaGhoUKhMDs728/PDxPe4ODgsmXLfH19cYSW1AhbhD/rdLrY2Fh7e/uamhqE0JMnTxYuXIidy66uLldX19jYWCzqyZMnp02b1tDQgBAqKSmZPn06nkzodLqNGzf6+fnhXbKpqalfffUVyZWcnOzp6VlVVSUUClNTU0tLS2FwG+k3+LDPldRoNOHh4dOmTautrUUIPX36dPr06VifPB7PxcXlyJEjuAmBgYGzZ88mbj2+03Tu3LmdnZ2k7Z2dnW5ubsuWLcPx7Z07d+Jr2xHrYEWapkUiUXBw8OLFi3E0eHh4uLS0dGBgQKFQhIWFrVixQiqVVlRUuLm5nTlzBpcvFAodHBwcHBx6enouXbpkbW1N7p4rLi62t7dPTk7G3bpjxw5XV9eurq66urq5c+e6ubnFx8cnJCRs27Zt3rx5qampd+7c+eqrrxYsWHDlypWioiIsA3m/iKEoeC6YJZTJxWw5WAKOXDm8D0BLxCBXQldXrlz5y1/+Eh0djfSHM8TExHh7e2MyePnypYuLC/6WOI46AFzI8ePHPT09yYXebW1t8+fPx4Qtk8kOHDiwceNGtVqdmJg4e/bsK1euNDQ01NXVNTY24ltgc3NzAwMDc3NzEUICgcDX1zckJEQsFkPPmx2OpigqLi7O0dGxrq4OIfTo0SN3d/dnz54hhNra2lxdXfFCsk6nO3HihL29PfbGXrx4MWvWrPv37yOEVCpVYGDgihUr8HLv7du3v/zyy8jISFxjU1OTp6dnXFxcbW3t3bt3+/v7KbAxFTccEi3STwLkcvnGjRudnZ07OjoQQk+ePJk9ezZeaGxoaFi0aFFsbCzOvmbNGh8fH/x6LkVRMpls//797u7uEokE6Vcl1Wr1iRMnvvvuuwcPHkRHR9+8eRMenswgm76+Pm9vbxcXF7xSTiCTycLCwvz8/CQSSV5enq2tbUxMDP6Kz+fb2trOnz+/p6cnOjp6zpw5crkcbxguKipycHBISUmhaVoqla5fv97d3b2np6ewsHDq1Kl79+7t7Ozs7Ozk8Xg8Hm94eFggEBw+fHj69OljxoxxcnK6d+8e3twEX5BFgG4Zkz/z9MmRKwdLwJErh/cBU+QK6eHy5csffPDBxYsXEUI6nU6tVp8+fXrJkiU48FhaWurq6koMMWX4Sgwp89SpUx4eHnw+HxfS0dExf/78a9euIYRkMtnhw4c3b96sUqmePHkyZ86cW7duMeTMyspavnz5ixcvEEIikSgwMDAkJEQkEiFDTkWGHKbVahMSEpydnbHnmpKS4ujo+PjxY4RQc3Ozs7Pz9evXscCHDh1ydnbGF7ZnZWVNmzbt7t27CCGVSrVq1SofHx+8HycpKenzzz/HDjdCSK1W79y508PDIykpKTc3F+/6YaiXcagC/qtUKjdu3Oji4oLJ9cGDB9OmTcPkWl9f7+zsjPdmI4R8fX3d3d27u7txMxUKRXh4OKFGsuUnIyPju+++W7Ro0ZYtW/Ckh/QCpCiE0ODgoL+///Tp0+EOaoSQVCrdtGmTm5ubUCisrKy0tbU9evQozlJVVfXtt9+GhoYqFIqLFy/OnDkTTzUQQnl5efb29rdv38bkGhAQ4Ovri7e8zZo1a9euXWQA4FXw2traxsbG6urq6OjoH3/80d7evr6+HifAQY7a2tpbt251dHTAGRL5AKcLbAblyJWDJeDIlcP7gBlyxfFMoVC4Z8+e//zP/zx48CC+9Vomk+3YscPKyqqsrIyiqGfPnv3000+HDh3Ssm4Egzb94sWLc+fOxbtGtVrty5cvJ06cePjw4eHh4YGBgfXr1zs4OPB4vJ6enoCAAC8vr6qqKqVS+fLly+TkZLFYnJqaamVldevWLYqient7fXx8Fi1ahNkIsjjDIkskkuPHj//000/FxcUIoYKCAmtr66NHj/L5/Js3b3799debN28eGRnp6+tbsmTJhAkTcFgYx34jIiI0Go1UKvX29nZ2du7t7UUIxcfHf/TRR0ePHsV7YhFC6enp3377bXBwMPawEUJyuTwhISEqKgpyPxQPISSRSNauXTtr1qyqqiqEUF5e3tSpUxMSEkQiUXZ29tSpU/fv349bsXDhwvnz5zc3N+PChULh6tWrp02bhgPFhEH7+/uXLVv25z//eefOneRWdhhFILMltVp96dKlf/3rX4cPHxYKhS0tLQ8ePOjq6hocHFy9evX48eMrKytFIlFISIi7u3tTU5NUKsU6zM/Pp2k6NjZ2woQJN2/eLCsrGx4evn379tdff33mzBl8WpOzszPuR4lEsm/fvsmTJ8fHxw8NDWVlZe3bt6+srCwsLGzLli18Pn9oaCg0NNTe3h4HxsmUKDIyctq0aWlpaYwOpQ1X0xn0SRsGXThy5WAGHLlyeE9gEBJ8PjQ0dP78eWdn56lTpy5btiwnJ4em6ebm5pCQEBcXl9TUVJFIFBUVNXXq1ICAgJaWFp1Oh3fS6sDF13jD6qtXr7y9vRcvXpyRkSGTyS5fvjx79uwNGzY0NTW9ePHC0dHRysrq7t27NE1XVVWtWbPGz88vPDwc71MVCoU3b950dHQ8dOhQf39/cXGxp6fnpEmTLly4QEgOgvhzpaWlXl5eM2fOvHHjBk3TAoHg2LFj9vb2ISEhERER8+bNmzNnTn19fUdHh7+//3fffXfp0iUej7djx44JEyaEhYUNDg4+e/bM1tbWysrq/v37jY2NgYGBX3zxRVBQUGtrK+aqgYEBV1fXM2fOkEoFAkFQUNDYsWPxfl2adU+cVqvNyspydnYeM2bMxYsXVSqVSCTav3+/nZ3d6dOnnzx54u3t7efn193d3d3d7ebmNmHChFOnTuGQdVZWlq2t7bhx444dO4Z3/ZA3ia9evTpu3Li8vDwE3rWFtRMJBwYG9uzZY2VltXz58sDAwCNHjnR1deXk5CxYsADXRVFUdXX1+vXrAwICdu3a5e/vjzde0TRdU1OzdOnSn376KSwsrLGx8fTp0+PHjw8ICKitrY2Ojp4+ffrs2bMfPHiAEOrs7Ny+ffu8efM8PT0XLVp0+vTp/v7+S5cuOTg4hIaGbt++3c/PLzk5WalUQtnq6+sTEhLa29u14G55NrOaoU+OXDmYB0euHEaJ0UXG2OSKEFIoFHV1dWVlZa9evSovL+/u7qYoamRkhMfjtba24l0wfD6/srKyoaFhZGQEH5uAa4cvKeKdTY2NjVlZWd3d3RqNpru7u6GhoaWlRSKRCASCqqqq4uJiskmno6PjwYMHiYmJ+fn5IyMjFEUJBIKmpqb29na8ubeqqio7Oxt7t6QiYnkp/fkDAwMDJSUlZWVlHR0dOOooEokKCwvLy8sHBgbKysry8vJGRkbkcnlTU1NeXl5LS4tIJHr16lVRUVFTUxM+jSgzM/PFixft7e34vc9nz57hvbJ40iCTyQ4ePIhjm7jhGo3m/PnzNjY2BQUFSL/mSoNj/SmKamtry8jIePjwYW1tLd4qJRAIsrKyampqhEJhVVVVYWHhyMiISCTKzc1NSUkpLi4eHh6mabqnp+f58+dPnz4tLy9XKBTQJ05MTFy6dKlEImFPktgsJRAInj17dvny5fv372Mm6+3tLSwsLCwsbG5uxhm7u7sfPnyYkpJSXV2N35bBYYmWlpaMjIz6+nq5XM7n81++fFlfXy+TyTo6OkpLS1++fMnn87EAYrE4Ly/v9u3bWVlZ+PVZqVRaX19fVFT06NGjiooKHEjHmsHH9yP9hACGfxkuuJnhDVuKOKLlYAwcuXIYDRjGZRR54RPMUvgztmuM20sYB0cQFoFUDXkFmQ1Ek63FjKqJz8c2rPBVE0LqeGGY0h9lTIQhT6BU8MxCuPMIGfP/8L/43CWcpqCgIDo6Gu5bFgqFFy9ePH/+PPY14eXhNDgzmTSEfdsa0S0MABD9QD+PfBCLxVu2bLl48SJl+E4to39xXWRTrkqlwo4jPAsJgVOZKIrCQWaiBKIoWh+TYCiK0l+pRJ4QDZM24vVXUhdukVqtJqqAHUobc1stIde3+S1w+B2DI1cOo8G7NSiU4buGMLxJGb5wAm0uZFMGlcItoNCGEq9IpVLpWDeokJN1YRbYZGRoiGkTrg9kUJKMvUmVtA5WR05Zwk/kcnlFRUVqauqmTZuysrLIAUwIIRxi7e3thYIhlt2HkhAqYtAwkU2nv8MA7pnCX7W3t2dlZR0/ftzf3x9vjzI6AGgw7SBUSlLC1unAeY0kLwXOSYZdjHuNBtMXolKif/iBaBjqGZMxmYUw9jkbhakR+6bpOfwBwZErh1FiFGbFaEpa75rQhnwGyZW4HdBYU4agWbd/k2SwHHICvk6nY5SDANvpwG2mDJ6GubDRJ2ITooL+MaMcCrxBRAM6xMnIUUe4HB6P5+vr++2334aHh5OXNSnDs38ZFMUgDEL/kJag30YBbxsKBstBCF29enXy5MmTJ09OSkoih2QZ7WKiSch2pJmE2MjGNJIG6pnQIUNsRtQBsaY7cIzBgcHoO1Ia/SYOK3t0MfC6XwCHPxA4cuXwtnhLy8IwjhQI/dH6y08IkzE+Q1piWFXIHIzyKXD3J23o7TGysxsIiY08pI25TYxv4UMSd2XXi/Tv+OJaxGJxWlragwcP8GHCJDv0uhg8jVheLAJTFsglUHuMlkKKxSxYUVERGxv79OlTfD4+DlnDeAMEZEoKxIeR3rVlbyNi165jhf2xWiDjMkqAaqT1ryexG0gyMo7ShLBkxFqehcMfEBy5cnhbMNyCNzI0DNvKZjVYBaQoZEiB0MhC8mCUw44VM7icIRjjudGHbEnIQ6MEZqZSQvxEIQw9Iz1nkHkGZDgoHlvP8AMNPFq2nmkwESGOPkyD/4UhVrb22C1lCADVAvuCBp4lY5qCjE0OGAMAVgeHgdEEtCErWwjaGN60EA6/e3DkyuFt8fa2hsETRp0hkszot9Caw4MAjUpLPrCLskR+o2mM5qINw8tmyiRgTy8oisL34UCPGWrMwpJhMgrE2NkCMHiXBmcrMsLp7MmKmdqN6sdMFxidJzE0AJvA4E5LBBsdKXLMysEScOTK4W3xbskVspFRk/pac2khmbHN99u0wmguyjB8/UYl04BB1Wo1JlfKEKO27GxmMiozlAQewGvUoWQIw3iCPzO6ht0EqCLK0I02qhz2XORtxqHl+LnL5/A7AEeuHN4N3tKosbObsstmCh9F7dCUj44FjQpptFGWl0mDMxmgL25+3mC5wOz2Mr6C0jLcXNrwlafXlg+fkEYhY1Mlo8KwW2S0yxjfGuVjSzTDgcO7AkeuHH5FMGVMKdYeV0uyvxE1ssnVvOlnf6b0G1wZoVoGE5gSm10aDdYF2T6r+UIsaTIUzNRXWj0II5qKJzOUyQhZQ/2wyZUBCyU3lYXmyJXDrwAcuXJ4f3gj6w9zmdmYCktmlG9hXbTVxsMAACAASURBVEbJj12gqX8hFRFyZdPVa0mRNqRSoxWZd17fVLewTFMi6fQvL1GGryoxErMba4pcoXKMkqsZ5mbrypQejEpl9DkHDj8TOHLl8P4wagMHSYWRnW2dR2E9zRRr6olRVoAwWoWZqmlArkab85ZtNFo1MqRkdvkMOrdcUYwuM+p2s3VotGmvTWBhY9+t9jhwMA+OXDm8J9DGQq9mLB1t2vN4LSwRxkKZ2TK8kTyWVAETw/KNUpHRD28D2iy5ItP0+Vo9sKPZb0qusCi2Qky1wkxLLe8XDhzeEhy5cnivMG9MzWdh+0+vtc5mynznbXnTvEYLIUWZ4pKfmx4oEwvbtLGFTFPywy5jRx1owwmEme5jlzPqtpvSMwcOPxM4cuXwGwCbeF6L1xb4bkUaRXZk1uLT745c3zQxu3zCcKa+Mg8LA91G5TRaiOXNMSPnKArhwMFycOTKYZR4z0YKVvdaa25JaW8jw6htNCOj+QJpFp+Nrt43EthoAtr0q1BsmY1WynjOSPNGTXhtYvPZR1cCBw5vCo5cOYwG5lnh/Vdtxo6bYot3WPXo8loiJPvbUUj+9t1kakOZhWW+k7ExavnNN99yzbyTVnD444AjVw5vDGKMTO3gfW9isEWiWftojIpnZl+MmbYwyre84bQxWJ7rtSnN1PKmlb63YkcnxiiymJHTkla852Zy+N2AI1cObwxia95yj8k7B5SKcYwiFJI2vYBniZ19080174eQTNXy9pUyMr6HtrwNLG+7ha2g393GbA5/KHDkyuGNgQ3N22/gfJva3xJGb3yzxM7Sb+6vGxXAKOu/H7WMouTXVvT28r893qjhv0L5OfzOwJErhzcGZAjqdTd2QeNloS2jze4vRYY3qBNJaPAGC7tG2jBczPBrKcP7Pl/banZD2LkY8rPdaPPW31SxRhVrplJkwaThtSXTr/NcYRZ2XpjAvCSmFGKJ8BQLRmUbhdot1BsHDhAcuXIwAvPW5LW2ySiMvlhipgpoIk19ZYquTAkMydWo8/paqUzVYqZSUjXJZVRmNgdYKAz7Of7wWv28UXPY9ZqaAJlRgvnEJL2piIhR4cm3bHJll2O5JG+Pn69kDr8J/MLkauGPjRum7xmv1bmZjjOVl+3mmrfgDPto5isz5pLxhAYrsuxFWTPtNVUgoy1Gq7bcjtNvQq7odT8f2lhogZ3YfF1muhhWbUaG1+rBaJcZJVd24fDf1zIreh15v1v83OVz+JXjlyRXC391FhomDu8Eo9M5TEwZ3v1pNI2ZcsgHeL0ruxxoJSnW2Xg0a1sTOy/jGnOKFUx+rXLYumLIaUpFrwVt9vx6oyKZ+tbCGi3JxW6R5eKR/mJLa1RR9KgW9Y3Ot9iFG520GZXZkkrNlzDqQjj81vEr8lxfi19W1D8IRqFzRmJMrgxqNFMabZo4zV+GQ7MYFKY0lZ3WUykjiyXkarR2RkbzWjJfJqNwC1O+VrdsDb+2zLcRyah4pE/ZAjCeMHrf6C1DltRlRiemyJVdguVdZqacUZTA4XeAX37N1eiAfidDnMOo8UY6Z7gXxIay3Qh2yYyv2F6mGceFJGDzN214BawZsaGzS78JuSIWsZkfq5ar9B2OeXpU5GpUGEbXvDY9+8fLfmJGJNpwdmWJ8LB8M/2OwEgzKomZJrwR3lUncviN4pcnV4J3NaY5vD3Ma57RR+zYHeM5QgibSOyIkG/Zri204Mi0OTaTgAZ+iRmPx5TkyBjLMmqBVTD8ZjM23cLxbLSutzHuNIs/iJzs2Y+pxAz5KWPBAJiesZ5tVDBT/7IFgNowelcuo71GO4stJ2PsGYWZVrwWo+s1Dr8b/IrIFcPU75zDrwS0oWPK4BVLOo6djAK3Z0PTSSpiWDpGaQgYMkjY+DM7pSVjDNYIgavQaDRkukCyMKLQpATGB2i44QeK5Z8ZZSnzzWd8RbEmPZQ+aM9ol6kzN2gWidJ6ZoL/QnURJRD9sGWG7TUD2nBpnDJczmcD52IMIaPXthNR4b8MXTG+YjfhtfJz+CPj10WuZiwFh18JjFIONlLQ7IpEot7e3oGBgaGhoaGhob6+vq6urq6uroGBAYVCodVqBwcH6+vre3p6oJlm+7KQDyArIJaNJjIwzCL5FmeHubAYPB5veHgYISQUCmtra9vb2zUaDc7FZgsK8D2WYWhoqKCgoKWlBTvlFEVpNBrKmGuIZYAlQ6VRrF1XUH6kJ29SAoNUKEOPn52G0AyZFhDdYs0QsaFWIbtQ+ikLzsUYDDABqYL9HBkueEM5iUiQ+0mow+gIYbSaMpyFkAayG8XuBWRImfTrJl40Z6w4mMV7JVc4KE0lsLyodyQUhzcAbQj4HAFzxuPxVq1aZW9vHxgY6O/vv2DBAjc3tzVr1vj7+zs7O0dFRbW1te3evXvy5Mnnz5+Xy+UI+CjEgJJatFqtWq0m1KLRaLC5RIbxSchn8CtCkJhCcGLMDZ2dndu3b3dycnr06JFSqYyPj58yZUpoaOjQ0BC0noSWEIvDKIpKT0+fPHnyqlWrhoaG8EONRoPpGdpf3BAoJCRUhomHUxZ26xiURkgF/iVcwihTrVZD7if0g8mVkBzJKJPJbty4cfTo0fb2dqhz3BaiEFIX/hYXBZuJ9Q95jkhIgR1wCMwh1Go1qQs6rLBn2R9gLAFOHXAJRGkMmSmWG23KwsB+oQw9/tf9ejj8sfCrI1ejc1JTRf0MMnIwB6PkymBWhFB0dPS///u///jjj6dOndq2bdv/+3//b+zYsZcvX7527dq0adNcXV0rKioiIiI+/vjj/fv3E3IlHIatPxkJarWafCAGGrIvYSnI0Aihjo6O8vJyhUIBTTncyTwwMBAZGfnVV19du3ZNo9E8e/Zs7Nixixcv7uvrY7SROEAIIYlEUl9fPzAwgJ9UV1dPmTJl4sSJNTU1kPbYGiNUAVkEJoYzA+iikeewKEi0WBvE82NXjScThKUYzE06kUwgSDkSiWT//v0rVqxobGyEBUI9M7qP0V7CcKSDYALiB5PuJsMJ97tIJEpPT6+rq4O5GNqDYuB5GHveAJ1mIgkC5EqbtUtwJDDiNBy5cjCKXx25khkuR66/QtDGgIBtxTb08ePHe/bsKSkp0Wq1FRUVf/vb3zw8PLBjV1paevfu3Z6eHj6f7+3tHRkZqVarceE6nU6pVKpUKujHECtJ/CpIHlAqwhk4JUIoIiJiw4YNQqEQgaAxaQsuf2hoyNHRMSkpCSEkEokCAgJWrFiBsxC+YYzboqKi4ODg/Px8Ws/3oaGh06ZNq6qqgoqiWD4uYREoPyEkmIvxAQZsaUNGJFSHmR6XT1jWVHpSLwJOMwwXk1xarbajo6O1tVWpVEI58bcURWEKJP/CVkNaZc8PcGkajUapVJJc0O/E3n9OTo6rq2tqaioWBuclEx1aH+dQqVTI0HMlDaSBs0tcWCIhshhwzDNolbNFHNh432uu5gci/jXiqBpjZv1G5XD4mWCUXGngM2HI5fKRkRGcpbq6+rPPPnNzc+vq6sJdhrmzt7fXy8srKiqKx+OVlZW1t7fD8J1UKm1ra6uurhYIBAghpVLJ5/Pb2toGBgawx1lRUZGfny8WixFYOYP0kJeXN3XqVFtb2/r6epFIhDmgq6vryZMnOTk5mD4RQhKJxNvb+86dOwghqVQaGhrq7+8vlUoRK1SLPzQ3Ny9fvnz8+PH37t0Ti8UKhYKm6VOnTnl7e1dVVTU3N/P5fMyFOAArEAgKCwszMzNbW1vxNILH47148aKjo6OtrS03N7exsVEulw8MDDx//jw7O3tgYACBiCWJhBNHTalUtrS0PH/+vKSkRCwWk4VkHVinhJ/lcnllZeXDhw9zc3Px/Eaj0bS0tNTV1anVarlc3t7e3tHRIZfLtVqtRCLp6uoSCAQ9PT01NTV9fX1qtbq7u7uzs3N4eBiz3cjICM7e1dWFQ/TDw8NVVVVFRUVSqVShUNTW1paUlPT39+MmtLS0pKSkPH/+vL6+Ho8KzKmUPoCsUqnI5+7u7pycnJcvX7a1talUKolEsmvXrr///e8nT57k8Xi4u1UqVXNz871791JTUzs7O/GAEQqFNTU1XV1dnZ2d9+7de/nypVKpHB4elkgkmHfFYnFra2t/fz9cuSeRZ7YxYT+kDAPCphwAzi5xwPglyRXOozE4cv1tAfIrcTcZbkFlZeUXX3zh7+8/NDQEPZv29nZ7e/sVK1Zs2LDB3t7ez8+vrKwM26+GhoZz585duXLlxIkTx44da29vb2xs9Pb2/vbbbyMjIxUKxZ07dyZOnDhu3LjS0lKkZ2saxIeFQuGuXbv+53/+5+OPP/b19b17965YLM7Ly9uyZcumTZtWrVoVFhbW2NiIEBoeHvb19U1OTkYISaXSbdu2EXIlxcIWPXjw4Isvvvjggw9WrVp17ty56upqhNDu3bsdHR337t3r5eWFV3BxRh6Pt2PHjtWrV4eGhq5du/bJkydKpfLy5cuffvppYGDg7t27nZ2d7ezsjhw5smfPnjlz5nz11VdhYWECgYAErgnr4A8ikejkyZMLFy7csGHD0qVLg4ODa2trGfRPgRVimUwWGRnp4+Ozdu1aOzs7f3//hoYGsVi8e/fuRYsW8fn8jo6OjRs3Tpw48fnz5zRNp6Sk2NrarlmzJjw83MrK6vjx49XV1YsWLVq4cCEOCw8ODp4/fz40NHTnzp0BAQF37txRKpWtra0rVqz47LPPiouLBwYGQkJCvvnmm1OnTiGEmpubAwICnJ2dPT09J0yYkJSURELiFAh944eVlZWBgYG7du3auXOnm5tbYWFhZ2fn0qVL/+M//mPSpEkbN24sLCxECGVmZvr5+QUEBPj4+KxcubK6ulqlUl2/fv377793cHBwcXH5xz/+sWTJkq6ursTERE9PTzxI8JLE4cOHBQIBmREywvKWDHgKhOKNhhM4cMD4BXYLw9AKI64CHzKCSIzhyw3oXwloEPCkwfofcWcrKys//fTTjRs3YjcL+woIoZaWFmtra19f34KCgvT0dHd39wMHDigUioGBgX379u3evbu6ujojI8PR0fHIkSMikejMmTP/+te/YmJiEEKZmZlz584NDQ3Ffi2pjgwnjUZTVlZmZWUVEBBQVFQ0NDTE4/Hc3NyCgoKqq6sfPXo0ffr04OBggUAgk8m8vLxu375NUZREItm4cePKlSuJQ8yYCyKEBgYGtmzZYmVllZqaWltby+fz1Wq1n5+fq6trbm5uXl6ep6ent7c3pudjx445OjqmpqZWVFQsXbp0zpw5VVVVeXl5Y8aMcXBweP78eX5+vrW19Zdffnn+/PmnT596enri8DIOBcMlTCxDTU2Nu7v7wYMHe3t7ExMTJ0yYcObMGUq/lkyCn0QbDx8+dHZ2TkhI6Ovru3HjxuzZsy9cuKBSqU6dOjVv3ryWlhaNRpOSkjJmzBg8vaipqZk6der8+fNTUlLi4uJycnJ6eno8PT1nzJiBV5Rv3rwZFBRUUlLS09Nz/vx5Z2fnrKwsjUZz9uzZTz/9tKCgQKfTPXv2bOLEidu2bUMI3b59e8qUKUlJSbW1tT4+PhcvXlQqlTQIWdNgrffixYuTJ09+8uRJU1PTwYMH09PTNRpNenr6xIkTfXx8WlpaZDJZX1/fkiVL9u7dy+fzGxoaNm/evGHDhpqampcvX06ePPnTTz8NCwvbt29fbGysRCJJSUmZOnVqTk4OQig+Pt7b2zsvLw+SIu5llUql0WiwHy8SiQYGBvr6+gQCgVgsFolEfX19eN+7WCweHh4m4XEaLNZS3JorBxZ+mVdxyNBk7EogFhkng79ABiVz5PrewNA/OwHsEXbi0tLSDz/8MDg4WCqV6vSblXQ6XX19vZ2dXXR0NE3TIyMj27dvX7FihVgszs/Pnzdv3tq1a2/dunX+/HlHR8eQkBCFQtHc3Lx48eLQ0FCtVvvo0SPs0SLDNVG4L6avr8/FxQWTMUIoNTX1r3/9q4eHx7lz5w4fPmxjY+Pv79/a2iqVSpcvX37z5k2tVjs0NLR+/fqAgABMrmxmxbh48aKnp2ddXR3SRziXLVu2e/duHH6Mjo62sbHB7yDNmzdv8uTJe/fuPXDggKur69y5cwsLC/l8vqen586dO/HI37hxo7Ozc0NDA0LowoUL3333XW5uLo7fEMUSJUskkpKSEh6PJxAILl68+O233166dAmBpUdo6MVicXBwsLu7e0dHB0JILpeXlJQ0NDRotdrLly+7urq2tbUhhIqKipydnV+8eIEQkkql7u7u4eHhmEJwru3bt/v6+vJ4vMHBwXXr1h0/fhxHd5uammbPnr1r1y6EUFJS0tSpU0tKShBCzc3Nc+bMwZq/f//+F1984eTkdO/evYyMDB6Ph/uITMXIbAAnHjdunJub261bt0hgubCw8IcffsBUjRBKTk6eNGlSXl4e6dbJkydfu3YNT3F8fHz6+/sxUyKE2tvbvby8IiIiKIqKjY29efMm7FaapoVC4d27d48fP37kyJHw8PDg4OBly5bhcIKzs/Py5cs9PT1tbW3nzJnj5OS0fPnytWvXpqSk4C14HLNyMI9fklxpw7fWENgBSF7SJ4TKMO4cub4fvJZZkYnoAvm3sLDwgw8+wOSKv8Lh1qamJhcXl1u3blEUNTIyEhYW5uHhIRaLb9++7ejo+OTJk+HhYaFQ2N/fj9dHtVrtoUOH7O3t8/Ly4uLinj17Rra3EPohHxBCPT09CxYsuH79Os4bHh4+YcKEzMzMnp6ezs7O7u7uoaEhvF7o5eWFNzQNDAysWbMmKChIJBIx7D5sUUJCgp+fHw4I0zStVqt9fX137tyJyTU5OXnevHldXV0NDQ1TpkzZt29fb29vX19fT0/P4OAgXmwOCAg4evQoQkin023atGnZsmV8Ph8hFBUV9c0332RlZVH6PcMwuoOftLa23rp1KyYmZuXKlZMmTUpLS0PAbaX1W2QRQhKJZMWKFV5eXngdFzbk0qVLbm5umHQzMzMXLlyIY6disdjLy+v48eNEjWq1et++fSEhId3d3a2trU5OTufPn8fUJRAI3Nzc1q1bhxC6cePGvHnzampqEELNzc2zZ8++cuUKQkgqlZ48eXLy5Mkff/zxTz/9lJaWhn/aZMGSBtNluVweGRk5Y8aML7/80tra+uHDh1ifVlZW9+/fx8Lv2bNn3LhxeGaDELp9+/Ynn3ySkJCg0+n8/f3xPIwMBrlcfvDgQXd39+fPn58+fRp3GeF1hFB7e7u7u/vnn3/+7bffjhkz5sMPP/zTn/705z//+cMPP/zwww//+te/fvTRR//85z///ve/f/jhh59++ulf//rXdevWYdZHrF1ab/rj4vD7xi9GrsjwfQPyr0aj6e/vb2pqItscGPaFw3sDzYKZZOyHlH7N9ZNPPtm6dSuxeti2tre3u7q6YmdCqVTu3LkzKChIqVQ+ffrUwcEBsx3G8PAwZoucnBwrK6slS5YcO3asubmZISHcGooQ6urqsre3j42NxYXExMSMHz8+Pz8f/0tRFGbQkZGRhQsXYjEEAsGGDRvWrl3LeDsI0hJFUVeuXPH09MQC4KJ8fHzCw8Mx5aSlpTk5OfH5/L6+vlmzZq1ZswaXhhCSSqVKpRKT6/79+7Gca9eu9fX1xfHtmJiYH374obCwEHpXSO+dUxTV3NwcEhJy5MiRvr6+xMREGxubZ8+eIcMfFPmxqFSqsLAwJyenpqYmIoBCodDpdFevXl2yZElfXx9CKD093dHRsbi4GCHU39/v6uoaERFBdKtSqcLDw0NCQgYHB3t7ez08PE6cOIFV3dTUNHfu3AMHDiCErl+/Pnv2bEyuZWVlU6ZMuXjxok6n6+npEYlEOIb81VdfOTk5DQwM0PpXg3DTsN60Wi3eDtbb2xsXFzd9+nQHBwetVhsfH+/k5IR5ESF0+fLlr776qqCgAP8bHR39r3/9KzMzUyqVLl68eNOmTXiKQ9M03n6Vm5s7ffp0d3f3kydP4qNCyBQED7zi4mK82ysjIyMuLi4qKurKlSsJCQlJSUkJCQm3b9++f//+vXv37t+/f//+/Rs3bhQXF5PoCymKs04c2PiFr5wjsSyknykrlcqqqqqsrCxikozauF9K5j8ULCRXRnoyGcKx3LNnz/7Xf/3XnDlzSktL4Wk72dnZ48eP37lzp0gkqqysXLhw4YIFC3g8Xl9f38qVK11dXfPy8np7e4uKih4/fjwyMkJR1ODgoJ+f35/+9CfyAg9bKvKkt7fXycnJ39+/sLCwp6ensrJyzpw5Pj4+lZWVHR0dUVFRFy5ckEqlfD5/2rRpp0+f1mg0PB7P2dnZxcWlra0NLlhQhttEr1+/PnPmzIsXL5aXlwuFwqGhIWtrax8fn8HBwZGRkYMHD06YMKGoqAghFBYWNm7cuGvXrnV0dGRlZR0/fryurq6pqWnOnDm+vr5CoVAkEtnZ2c2YMaOqqkosFm/YsOEf//jHrVu3CEPAMa/T6Z4/fz5+/PhDhw5VV1dv37597NixQUFBRUVFOsPXlsiE9dGjR3Pnzj148CCPx6usrLxw4UJlZSVCKC0tzdHR8dKlSy0tLVeuXPnmm2/i4+N1Ol11dfW33367evVqiUSC6x0cHFy6dOmsWbPKysoUCsXJkyeDg4Obm5tlMllUVJSbmxuO0Obl5U2ZMmX37t25ublnz579y1/+4uvr29raGhkZuXXr1qampo6ODjc3Ny8vr8HBQfZQoWl6eHh4//79gYGBZWVlvb29a9eu9fDwUKlUd+7cmTZt2tGjRzMzM1taWpqbm11dXffs2cPj8QoLC93c3JYvX463Co8dO3bevHl4JkFU19HRMX/+/C+//PLx48e4RTr9m7Vk29cofhcMr4DzXDmw8Qsff8hgTfzv0NBQe3u7XC4nvgjkYA7vDRZyKjs9ziKTyeLi4ry9vb/88suvv/563759g4ODJMGlS5dmzJjh6+tbXFx848aNGTNmzJ49G0f/SkpK1qxZs3Tp0q1bt+7Zs+fp06dku+zZs2d/+uknHMNkDwxisnU63cjIyPnz5/Haal5enlKpTE9Pd3V1dXJysre3t7W1TUhIUCqVDQ0Nnp6eBw8eHBgYKC8v9/T0XLhw4b179zC9YUCPECFUVVXl4+MzZcqUTZs2dXV1dXR0eHp6enh4lJeXd3R0+Pv7z5w5E2+LbW5uXr9+vZ2d3fLly5cvX7579+7u7u62tjYfH58NGza0t7dXV1d7eHjMmTPn3r17lZWVS5YsGT9+/Pbt2wUCAYxLk3a1tLT4+/s7ODgcPXr03Llz8+fP//rrrxMTE+HCMwJnPUql0tjYWE9Pz6CgoM2bN+/fvx8v7vb19WGaTE9Pf/LkiZeXF97oVF1d7eXltXbt2tbWVlxaQ0NDYGCgo6Pj/fv3VSoVj8c7derU6dOnL1++vHfv3kePHuEJ0/Dw8Llz55YsWXLq1Kn4+Hg7Oztvb+/6+vr4+PhFixbt3Llzw4YNixYtunfvHt7RRukPgiCHWqjV6suXLy9YsGDjxo1bt2718fF59OgRQqihoSEoKGj69OlBQUHl5eUIoezs7F27dm3bts3b2xuTMUKoqanJx8dn+vTpSUlJeOKFq5DJZLt373Zzc+vs7CSxMUyuZH5GAsUwtK4Db5fBgc0wWchE5IYDh1+eXNljl2x5IBaNsWeSw88HmoVRF6VSqTo7O6uqqrKzs9PT0/F7kJT+YIGOjo6KioqKiore3l4+n19YWJifn9/W1oYDhgKB4NmzZ3fv3i0vL5fJZESS69evHz58WC6XU4bH1UKrh+2mVqsdGRkpKirKycnBxxkihFpbWxMTE8+ePZudnY1tq0wma2lpaWhokEqlIpGoqampqqqKx+NBNoWTP1x+S0sLfplSrVYrFIqGhoaqqqr+/n6pVFpdXV1ZWYnfAUUIicXiFy9exMXF5ebm4jVXhULR3t7e3d2tUqnEYnFjY+OrV6/4fH5/f395eXlRUVF5eblcLmcwKxZAp9O1t7fn5ua2tLSo1era2trMzEwcaCUJkJ4wyFFW1dXVKSkpubm5ePUaN0qhUOCYrVwu7+rq6u/v1+l0Mpmso6ODx+NhAWiaFovFzc3NDQ0Nvb29uEWDg4O5ublPnz5tbm5WqVS0fkuESqVqamrCZ0c3NjY2NDQoFAqxWNzS0lJcXIz3KOHzIghv6cCJMTRNi0Sitra2srKyBw8evHz5Uqc/ZaK7u/vFixc1NTWkut7e3szMzLS0tJ6eHoQQfnmvp6enqKgIS4X0Z1BoNJrIyMjQ0FCxWIxLYxzBSPZ2UIZv1xCnlmYFzOC31JvfccvhD4JfOCwM54bsD+QHwDHrewObXEeteXZGYsLMhOPI4Tvsorq6urAji8AxC3BaptODAqcVwnbBMmH4lC0tiVgisG+FNMFUG3WGB9uyLS+s0YxdJj8EUiP5azQ9aR1cc4V1MVpNljwZhTDSs7uJ8QQflMEYJ+TaA3YttP7YYVId4Vp2XfhbRiGU4enBSL+Zi1TKaMirV682bNhw//59vJEK7uQgYiDQWQyKZSucbZrglkwOHAh+MXIlAxdSLLSM3JTw/eMdMisBMZEUWJqiwRmzJIapA1e5Qeum0+nq6uouX768cuXK4OBgvGgHTSQFQBiF1u+aIV+R2hmf2fvSkd7mQhngVwzqpWmDA5JgMtrwHgLyLUyGN/VgooIhStIQXAJxRhlfET1Dbxvpt0ExdAWDQJAh4M+NtAIqFv5OCUPjECuRhHFEPjyFQwcAqQhqGEZiKcN7e3AoAo4K0l4SriCHzyCEVCpVRUXF2bNnly1bdvjwYbyZTgeOrUaGEyM44BnDjzGeGdRLgVt33v7HwuH3hF+SXOFnyhDcSP2lAK3Muy0W9izDZSRGCrMLw/hqtdrr169/9tlnTk5Oubm5CPgZbEsHhxD5i0tmMwq0zgz6n9X/kQAAIABJREFUpA0plkGcyNDxYhMDTkMEICeOMQoh5TDaDruAEAk5BxFWAUEBT5ctBqkOGSN+BH6SFJjmQnXBBEaPr4L6JIUQVUNyNTo8YD+SlISnteBSI0YbGaSIEJLJZDExMZMmTVq2bFlnZydsuPlRSop6bRr2cDJTMoc/IH4V97n+TAadw68KxGgSe0SeIxaBQetPUVR/f39RUVF7eztxUxBrMy00r9Abxn4P8WkQ2EZHHEFiu9lSQeEJ2UC7z6BzyCiQKozaayg2m8MYytGBK1cZ4WWiTwYdQgaiWDMDUz862Ap28xmdRfZGMJLBXjZVHaP7YEuhThBw30l6U8FYIgPeIt7T00OeIGBqjI9RVvDGfDJ2QzhwIPhVkCt6842pHH6LMGVk2aFCSAmQlmhwkygMexITz+Azo9xJ/pIwJnEKSYGMSiFg5JNhiGlDpkTgbhaj2mCowij9wDKhhNApZJCrmaJ04K5WUz832nD2g8FQMuk4HIxl0LklP2TamM9npjmMaAejj9jFErWzJyLmJaSNwWia17aRwx8ZvxZy5fA7gyl7ZNRmUSYWPokd1IKbrpEh+dH6NUu4g4lRCyyfyEb8WhwxhuzLIE5YnQ5scIVgWFvoKhGOh7SHTPCfUaUZ9eSgBmC9ZKUZ+nmQooyyGiyKIRiD3tjVMSL5DM6jX0fkjH+NjgTacFr2Wm6jWedBMppmJjttAkYTmJGBwx8cHLlyePcwY3eMGixi9PG/DN8CfkuISqc/NkFnwQXAsDr2Bwb5IUNyZdAnXL5FwBNiMB8jrGp09sD2vWCT4WcGMdPGPEtYEdQbZRipRiYY0UzvQFaDIpmZWzAKNNUvRtMzlM/uNVNtZ5QD9xmZaekoZGariAMHNjhy5fDuYYndoc0uRpJoKjSpFNg9BHNRhgt+puRh+KMIvDQCrTCpCDKHmZIZiQmfMdLD4DCbfRlyMkKg7OVPdqiZPNdqtfg9YMrwJARSCAmG6/RXrLO1RLHcRPPkCucWiDU9IrnYCmS0nVEyuwSjz2EJpoplCECbdt/Ng6NVDhbilydXM79AbgT/FmHUHBtNRpzO3t7egoKCkpKSysrK8vJyPp9PGQZyCW1g26pWq3U6nUgkqq6urqmpEQqF+DkJ7TKMKQWOuyNMLBQK09PTX758ieOo0AMm3AOL0mq1g4ODVVVVdXV1IyMjtKEDCkECzvj8hI6ODvykra2trKwMn/kAGRS2EQOuYjKEocGiL5vtdDpdS0vL9evXS0tLyU3glH6JWqVStba2FhYW4nM58D4virXhFoLRZQjQEmKdXE8K0YJbfUhfGyUz8i8M4VJgmRyyqSXkSnRLPhOlUYbr6KbKMQ+OXDlYiF+eXDn8XsE2Q/BfyAc5OTmLFy+eNWvWDz/8sHDhQnyRJzLc4EqokdbvFs7Ly3N2dra2tk5OTsZH/7CNKXHOoJnGZZaXl8+ePXvx4sX4UEZcCzTulOG+XJ1Ol5qa+sMPPyxevJjcrwI5j9h0nEUkEm3cuPHrr7+OiIjAR/YfPnz4p59+yszMRIDMaEOQ9zUZb4sy4rqEhpEh5VAU9fjx46+//hpfGEAZrsuOjIxs3bp11qxZ+AIDUgKcJRBJsAwIcCrsR5gLpiHKh3kJVTOSMSQnKqX077ZiGeAshAH2kGPPjSgQBjczOEcxsEeXncMfBBy5cvi5YN4AQZYdGBi4e/fujz/++H//93+RkZHd3d3w3B+GgSb+UGdn55EjR7744ovDhw/LZDIK7Ahl+KDQuBMTPzAw4OnpOXny5K6uLlxaVVUVLgG6htiPxFmqq6ttbW2/+eabwsJCpGcCBKKgkM5HRkbu3r07ZcqUsLAwoVCo0Whu3ry5ZcsWfLovoWHiMTMkh/MALTixjzyHMwDIW9XV1dbW1l5eXgqFgqbp/v7+vr4+XJ1arb527dqqVatKSkoYDIfA7msoCSlWp9Px+fznz58PDQ0xaBWeKQj5lbyVSzqaMgzgE43Bv+TOGeK8MgoxM66MkivRFSMyz5Erh58VHLlyeH8wY4yGhoYcHBymT5+OL8tkeFGQHWEh3d3d9vb2Z86cwUfwMOoyY/4oihoeHt6xY8euXbtkMplKpTpw4AC+mpTUziBOXFRSUpK1tXVFRQWjLq3haYuYGFQq1bZt2w4dOoTvsqXAVl7KMOJKgTVRRgJa/1YJI7Cp0291ZlTd2NgYGhp68+ZN3MYDBw5cunQJFi6VSknYma00BLxqBv/FxMR4eHjgyQHMQrHWmI2SKKkRznvIZ5rlOpNeYC9gmwF7FkIkNEWub0qTHLlysAQcuXJ4H2AbI4aFampqmjlzpq2tLb7ZG9pimBgbWblcXllZ+erVq/LyckdHx9jYWKVSiRDSaDQVFRU3btx48uTJ0NAQQkilUjU0NBQUFAgEgvr6+qSkpNLSUuzSdXZ2Xr58ubKyUqPRPHny5Jtvvpk5c2ZWVlZNTY1arYYGGi5wJicnz58///nz5xUVFWVlZZg1cWKBQJCenp6QkFBRUYGdXbFYvHbt2rVr1/b398vl8pqamtraWhzBRgjJZLLc3Ny4uLjMzEyJRKLVahsbG5OTkx88eNDb2zs4OJiWlnbjxo3W1laEkEKhyMzMvHz5cnJyMo/HI5Xi5WeopY6OjufPn4vFYo1GEx8f//HHH9vZ2T19+nRgYGB4eLiqqqqiogJrgKKo2trapKSkBw8elJaWMi55pMDKJU3Tubm5U6ZMGTt2bGRkZFlZ2cjISE1NzbNnz+rq6goLC2/cuFFfX48vOGpoaNBoNPX19Q8ePKisrMQSajSaoqKi8+fPR0ZGlpSU4PVgcjSxTqerqKi4fv06viWXMbd4G/JjwHyaNx7WHDiYBkeuHH52mLJfxIgjhJqammbMmGFvby8Wi5HeyWN4V/hzf3//iRMnNm7cGBMTc+jQoYkTJ16/fl2n0ymVypSUlI0bNx49enT9+vU7duzg8XhSqfTEiRM//fTTjh07Dh48uGTJEhcXl5ycHITQyMiIQCDAGc+dO/eXv/zlgw8+sLGxiYiIwPeoI+AGkX3FiYmJX3/9dUhIyOHDh/38/Pbs2dPd3Y0QGhoaioqKOnTo0OnTp3fv3v3gwQONRiOTyVavXu3i4sLj8SQSyY4dO5YvX97R0YEQkkqlUVFRmzZtioiIWLdu3blz50QiUXp6+tSpU21sbBoaGvr7+9evX//NN9+kpaUhhG7fvh0aGooTh4SEtLW1IeDUMqYCWFqZTHb69Ok///nPn332WVhYWF1dHZ/PX7VqlbW1dXZ2NkKotrZ2x44dFy5c2LNnj6urK451I2P3wiKEbt269emnn/7bv/2bra3t+fPn29vbd+3a9cMPP7i4uOALU3ft2nX69OnJkycfPnxYKpWmp6fb29v7+/v39PRQFJWRkREUFHT06NFDhw75+fmlpaWRu+coilIoFLt37/7ggw9iY2NJfPjt2c4Ma3LkyuHnBkeuHH520CCuS7E2leAn7e3tNjY2Dg4OAoEAIUSB83ih7dNoNIcPH/by8iopKRkcHLx9+/bMmTOTk5MRQtnZ2d7e3jdv3hSLxVVVVUuWLDly5MjIyMizZ88mTZq0YcOGrq4u7Onu3r2byIApvLa2du7cuYsXL66pqens7CTLfhQ4TBGnv379+rhx42JjY3t6enJzcxcuXBgRESEWixMSEpYtW5adnc3j8Q4cOODg4ID9M39//2XLlvH5fJ1OFxUVNX/+/MbGRoTQ3bt3lyxZkpSU1NHRcebMmYkTJ6alpeE9UDY2Np2dnSqV6vLly2fOnBGJRDk5OX5+fsnJyc3NzcnJyZMnTw4NDYUaNhpBpSiqqqrKxsZm586dnZ2dSqVSoVAcP358/PjxmEfPnTs3b968V69e9fX1hYWFkctZSQmkQJ1ONzg46O/vP2PGjLS0tP7+fpVKlZGRMWbMGGdn55ycnLy8vMbGxvr6emdn502bNolEosHBwXXr1s2aNauxsbG3t3fFihVBQUGvXr3KycmZO3eujY1NV1cXrT8ARKPRZGVlhYeHl5aWkgVvNCq3lTHwzHzFkSuHnxUcuXL42cEgV6NWjM/n29nZLV26lIRkteAUe8LK9fX11tbWhw8fxrkaGxt9fX3v3bs3PDwcGRm5ePHivr4+hJBCodi2bduCBQva29sbGxvd3Nxu3ryJn69cuXLlypUymQyBxbbu7m43N7fw8HCGzDrwOhB+cv369enTp5eUlCCElEplaGiot7c3vj591qxZCQkJjx49On78eGBgYHZ29sjIyJo1a8LDw6VSqVarvXXrlpubW3Nzs0QiCQkJmT179pUrV27fvn348GEPD4+HDx8ihLKysuzt7V+8eCEQCG7dutXU1KTVanfv3j1r1qyrV68mJSWdOXPGw8MjNDQUR8JhK+BOKDJl8fDwuHz5MmlXYmLi/Pnz8Vn29+/fnzRp0qpVq65du5aTkyORSEhLkeHp/Gq1WqlUbt68OSAgAF8KixCqqqqaP39+TEwMKXxoaMjPz+/IkSMymUwqle7atQtvxn7y5MmkSZOCgoKSk5NjYmKWLl3q7e3d0tKi05/8jFmcHLOlA2eGwC54y0FImw0Lv2X5HDgwwJErh3cPmhX+pU2/Vkjrg72Ojo6rVq2iDV+bwWkIuebm5n7//ffR0dH4YXt7+9q1ax8/fjw8PLxnz56lS5di06/RaPbv329tbV1bW9vc3Lxs2bJHjx4hhCQSSVBQ0IoVK/BaKdkK1NTU5OzsjDkb2nc4IcApb9y4MXv27KKiIoSQTqc7fvy4jY3Ns2fPZs2atWLFira2NpFINDAw0NfXJ5fLpVLp+vXrjx49KpPJ8G5hd3f3lpaWvr4+Ly+vpUuXtrW1dXZ24id4T1Z7e7ubm9vWrVvz8/OTkpIEAoFcLl+/fv3ChQtfvXo1MDDQ2dnZ2dnJ5/OxZ88In0KHDyFUW1vr6uoaGxtLEsTHxzs7O/f29iKEZDLZrVu33N3dx44dO3/+/IyMDMamZciyarU6ODh49erV+Mo/hFBJSYmNjc21a9eQfqdxd3e3u7v7mTNnNBqNVCoNDw8PCgoaHh6Oj4+fPHlyQkKCWCweGhrq7e3t7u7Ga884RMFYYUXg1VhGtIMDh98KOHLl8O5h1BUw5R8QcnVxcfH29lar1cjQ2YUZa2trraysDh06hP9tbGz09vZOT0/HAc8FCxbg92rUavXmzZsXL17c0dHR3t6Ow8UIIYlEsm7duoCAALKjB5dfV1c3f/78/fv3I71Zx8uWOgBav6HJzs6utLQUIaTVavfu3evi4lJUVLRgwYJFixbx+XwsmEKhUCgUQqFwxYoVBw8elMvlNE0nJiYuWrSIx+OJRKJ169Y5OjripVOEkEajwXualErl2bNnx4wZExoaWlBQgHf9HDp0yMbGBr4phHf8QsEgLRHPtaysbNasWVFRUTgjRVE3btyYP39+e3s71nlXV1d/f39aWtqsWbN8fHzgbjKofIqiVCrV+vXrV61ahXeKIYRevnxpa2uLyRUzcVtbm729/cGDB1UqFQ5xBwYGyuXyzMzMqVOnRkRE4BVipVLZ1dWlUqnIpmWtVtvd3V1bWysSiYgryVj05ZxLDr8tcOTKwVJYbt0sD7VhGyoWi58/f/7jjz/++OOPZWVlmPnIt6QcmqZlMtmuXbvc3NyysrL6+/vj4uI+//zzQ4cOjYyMZGRkLFy4MDk5WSAQFBQULF++/OrVqxRFFRYW2tjYnDhxQqVS8Xg8FxeXhQsX4ugxKb+xsdHa2trZ2Tk3N7ewsJAcwETpX8ghdBUfH//111/Hx8cLhcLy8vJly5ZFRERIJJL4+PgpU6acPn26pqamuLg4MTERn+VkZWW1YsUK7GieOXNm6tSpGRkZOp3u0aNHM2bMCA8P5/F4TU1N58+fx3t8EEIVFRWffPKJm5sb9i9pms7JybG2tt66dWtJSUlVVVVMTExiYiIyvE0IzkLIh/r6+nnz5q1cubKsrEwgEKjV6oMHD06YMCE3N5eiqLNnzwYGBtbX1/f09Pj7+wcHB2PihIWQorRabVhY2LRp027cuMHj8XQ63cOHD7///vt9+/YNDw9j/QwNDa1evdrJySklJeXFixeLFi1ycHBobW0dGBgICAiwsrK6ceNGeXn5uXPngoOD+Xw+6dmRkZHNmzd//vnnKSkpcLrAOD7CkiHHcTCHXwk4cuVgEd7IbBk1c6Z8WYqiKioqNm/ePGfOHCsrq71799bV1SHDM/NwekKE27ZtW7duXVxc3OnTp+3s7DZt2jQwMCCXy2/evBkeHo63v168eBEfnpCVlYUXPnt7ewsLC729vd3d3bOyskiBCCGBQLB79+6pU6c6OzufPHlSKBQSs84Q4OHDh3PmzNm/f398fPy+ffvOnj2LfeWhoaEzZ84sXrx4/fr1u3btioqKGhwcfPbsmZubW0BAAPbJzp496+7ufuXKFZ1Op1Aorly54uHhsW3btl27dgUH/3/2vjMqqixde9b91p18e+6d7p7uud1tjx20DW3b5oAoiqgogihBRRAFBaVBMoqIAgICEkQFQRQFAyACApJEAZFkIiOScyyqisrhnP392Kv22nVOUaLSc6enz/ODVZyzw7vDeZ/9vjsdqa6uhhmNjIycPHkyKioKzkGKxWI+n5+enm5hYWFubn7w4MH9+/fn5+dTZMPZBREtm82OiYmxtbU9e/ZsS0uLWCy+dOmShYVFWloaQRAZGRnm5uaXLl0KDQ21sbF5/PgxpeFIZeTl5RkbG+/fvz87O1sgECQnJxsZGdnb29fU1AAA4KRpQUHB7t277e3t8/LyAgICjI2Nnzx5AgBoampycHDYvHmzpaXlvn37EhMTRSIRknZ8fPz06dN/+tOfPD094XT42/a6tyVXhoYZ/NxgyJXB1IOu5gja5goS29o/ODhYVlZWVlZWWVlZVVUFbRr8nB2g4GYYfmhoqLy8/MWLFywWq7m5ub6+Hp7QJBKJ6urqsrOzS0tLORwOAEAikQwNDbW3t79+/ZrH442MjDQ2NsL1sUgwKGpfX192dnZGRkZHRwepbP8R2PlBAwMDz549e/Xq1ePHj0tKSuAUL7RxeTze8+fPs7KyysrKxsbGAADd3d01NTWNjY1cLlcsFvf09LS1tfX09EALVSqVVldXZ2RkFBQUdHd3o3OapFJpT08PPJRRjl323t7efufOndTU1IaGBnRuME6E+F/k1+XxeG1tbR0dHUKhUCqVjo6OdnZ2Dg4OyuXy8fHxzs7O+vr6wsLC5uZmfDBBAaE4m7CpqamiomJsbEwqlfb39zc3Nzc2NsJKgCGFQmFbW1tjY6NQKBwaGqqvr2ez2WjQUFhYmJ2d3dLSgg8L4DkY5eXly5YtCwwMhNtt8anWycy5vhWzvkN4BgzeFgy5Mph6UNQWiZ0/h5OBmuUqJDYhimgYUd0kM6XTOR6eoN00R08K51fEPSpFpSeCnwdEX3ZEOTAIKK+MJbDj+lQGpvhLKZPTOC3h1YISobQFKohM+c55lLjKuqXIQ2F3StHo9YPnIhAIoqOj9+3bV1VVheqZMvUL3gT1YSgDEXrK9CHFJFNjwEAlGHJlMPWYDLnib+nTbOhfAjsnD2BcgrLAlxajHyhBuDQJnXxLSQQozy8C5btZkHhIVCQMmo6VK59Qj7gNvkJbdfGFOWjzLl45FE7FYyGgiHgKOLnilY9TI0oc37mLio8PMqAjGh9A4CSEUzhlCzKhOJ0YB97KqE5QofBqZ7FYt2/fLioqoqxgmvycq3pQ+JJSG3TQxxMqU3sfkRj822NqyBX/zpme90vHG1tQfSuTmKGJQN9WgUfHf+BxEalQTmvCbQ48HZyiEIug689w8VQyKwqAr8KlFA1gO1UoDEovyER3uuGi4qUjsfPuSWw7EOIkyshDJeglpbQC+o3Co98Uy5XCQHgl4CVC1YIWMMsVtxdMJCHFhyHDrqDHZaZUF72xJgm8k6Bk8XEDeoWHV5MOBW8rD4NfA6aAXCkd932+AQb/Cnij1lCvWUiMFGEAXI/TVTNFdyOFDgkMvx5Hrli4K5dTDxYglbU8YkecmVTKgBLERUIHylP6My4J4iG6lYYKgjiYbvmhZFV6y3FRSYwv6WVUaXtRGgKvcLwCUZoIuGVJ4R7ciMQTpFQ1oQq4PMgyJrCV2KhQ+AVzQJkI8X/pvY7SA+lPyAk4VWUF4tVIT2cyIRkweC9yxbsX+mDwa6qYbveLw2S0hnoVg/oDxQBVqZrp2o1Qdr0ip6tK9y8uEq7H6eoYV6lA+QZTPDCJjQwoxICbswTm5cY1NaWicLZQWV2kMs+prGd6XQFlckUCy2lzzJQvERVTrnw/jErWwRPEs8ZrCQWj1ADelHSmxNPEJSexwRAuAL1Q9NqmhFFZk/SSUuTBg6lpEZVNyYABBe9LroTySFwqlQqFQnQQK9P5fnF4o+KgB8D5iR4MuQfp5iYlMPxNKNtkcsWkJp2oKIlQVDmgTWdS1CjA3Lz0olFyIZTnjHH2pYuEZ0qvRjyKyuj0yiFo5iPABhBA1Vw1qTzagKAb2ZTy4s9xf7XK9iWUByh4EUjlMQqYmPzorYai4zew0sVT86/KOpyo09IFozcZPfobc2TAYIrJVSKRCAQCeDwsYMj1Fwj1GkSlikHTbCr1ERppAUWHUZkp+o1rakpg5K2lxKXTp0qBCcw8BZM+t5ZUUCBlYZRM+Q52SngKx5NvIleCdp+rSqlwYw5PlvIlEhjQK4otjlc7qZZcCVVmMVAeYVBEoryaqCooYuDthRgXHcRIr2T0UGWyKrOgVJrKYPTaIDA3zBvzYsAA4t3JlVQG+hLQ6dtMX/wlglQF9W8RuVJoD+pWiUTS0NBQXl4Ojz1SqeZwkwtZV7BTDQ8Pv3jx4sWLF+Pj4wRBoGUvuEi4pYtnTdIW4lJYByjO7VNPsYhdKERIKm/GxW01YgJfKFC21fDPB59PmchCnYhppFIp5buj8Ciqn97e3nv37uXn58ODBilColgkzXKlyEzQlmIBZWqcyM2A4lKi4J0NdgAOh5OWlnb9+nV4jxCl8+C1iguA5ERloQwO8JCo7fAE6f2BUGVeM2CgHlNJriRtyEz5rhj8IqBS36l5iytlOvr7+zdu3PjNN9/cvXuXorCQCqPPHaIwGRkZ2traP/74Izx5H7eD8aQQM6EnMB3kWiQVd57L5XLoWYGHH8kVi6foHZXCkXhJVbIIXVmjMBTlTkkWFQGxF74CGedyPH1cTrFYLBKJ1AxqkagZGRlz5sxZsmQJPDgJpaAmLyQzHkauWNWM0gcY58kxUFQBkgSvHJVaor6+fvHixV988QU6lJje91BVo5SRgwGljB5Smg+3BOgDC5UZqejfDBhMgPclV6Dc4ylfFFDle2HwL4436hT6W3ow9OThw4czZsz44IMPDh48OD4+jkcnMAcpbheiFKRSaVdX18WLF7///vvr168DAJDlSpGBYuoh7YmOhselgqxQVVWVm5sLzw+ih8HJEiWLuIduyqC3SEETmBUrwy6Do2cEFPtYEKfiYwJSlWEtV3YsIzc1vk2WxFgcjR4GBwcDAgLmzZuXnp6OJ07S1ngTmP1HKoYmqLZJzNTDU6CMkxCroSLDC+aA8hoxVDp8yCWRSG7durVixYozZ86gmSZC2ZKm29NorEMvF95kKBE8HZIGes0zYDBJTJnliro+ZTyLfzkM/j1Ab3f8OcDWowqFwvDwcDc3N2NjY01Nzbq6OqBQ9BP1Crop8/r1a01NzaSkJIAtQaKTHy4G+o3vcMUBT4p3c3NDJ9kiwiBVcSegnc0kFovhD3hVHFA+koleKFLZ4y3HrgRXD0KxZYXyEJ6hiECZ2yaVd7XidZ6dnb1w4UJ4TRDOviqLCd5+fIzYDt+JBDCzGC8RxVePADOtqakxNTW9dOmSXHFPEUUwumwqqxQN2sRiMZvNVl8uumYjJxhBMmCgBlPsFiaxyR6V+pfBvwfoegc+x7sBAODVq1eHDh1qaGi4ffv2d999B2/tJhTT821tbbm5uZ2dnc3NzcnJyYWFhWhiFQDQ399fWFhYWVlZWVmpra2dnJwMMAMFGUaQpaqrq69evZqcnFxXVyeTyerr62/cuPHw4UN4UG1DQ0N4eLiXl9edO3fgmcOpqalffvnl0qVLg4KC7t+/z+PxCNq8BkEQL168iI6Ojo6Ofvz4MY/Hq6+vv3DhQnJyMrxarqGhITg42MPD4/Lly4ODg1DmixcvxsbG9vX18fn8zMzMuLi4xsZGxG04eUP5CwsLIyIiSkpKcnJyQkJCbt26NTY21traev78+bNnz9bV1UFjXSKRlJSUBAcHBwQEFBcXQxOtr6+vqKiorKxsZGRELpfX1dVlZGRUVVXBIQV9yRX8cf/+/VWrVt29exc2WXt7e2JiYnBw8KNHj2B1cbncnJycoKCgkJAQmBpJkv39/cnJyRkZGQ0NDVeuXLl+/XpdXd29e/eSkpJaW1sfPXp09uzZ7OxsONRA7I7TEkEQYrG4tLQ0MDDQzc0tLi4OXsIDJYRuBqA8uiovLzcxMUlISIApjI2NZWVlBQUFXbp0qa2tDcatrq4ODQ2Njo7Oysrq6OiApJ6amnr8+HF/f//ExMSxsTHY5erq6lxcXHbt2hUcHAxbUCqVlpSUJCQklJaW3r5929fX9/79+ziLk5iB/jN/Ugz+3TD15Ep/MoXiMviXAoVcSWU3mkwmu3z58oEDB+CaplWrVllaWiLlK5fLMzMzly9ffvjw4XPnzh04cABeSQbjVlRUWFlZOTk5xcTEnDx5cv78+dByhWxKYHNjUC8XFBRoaWl9/vnnoaGhcrk8OTl5zpw5Dg4ObDb7+fPnDg4OPj4+wcHBFhYWMTExQqHw9u3b06ZNW7hw4cGDByMjI1ksFqWjwmRzc3PXrVv30UcfnTlzRigUZmZmfvHFF9uSHFZZAAAgAElEQVS3b29vb29paTl06JC7u3tcXJyFhYWXl9fY2Njg4KC1tfWSJUvKysoEAoGfn993330XFRUlFApxyxhVnVQqDQwM/PTTTzU0NJycnKytrdetW3fgwIHQ0FB7e/v58+fv27dvYGBALBZfvHhxzZo1rq6uR48eNTQ0zMzMBAC0trba2trq6uq+fPkSABAfHz9nzhwfHx8+n08qe9pRSxEEkZmZuWXLlpKSEgDAkydPQkJCEhIS4G058fHxHA4nMjJyy5YtAQEBPj4+ZmZmeXl5AICmpqatW7d+//33zs7O27Zt2717d0FBwZEjR7755htTU1MLCwsdHZ1FixYlJSVBakdmOlBYsQCAO3furFu37qeffoI31J48eRLOFADsLAtk5QMAysrKtm/ffuXKFcjuZ8+edXd3v3jxopWV1b59+5qbm9va2qysrCwsLBwdHZcsWRIWFkYQRHFxsZ6e3tGjR01MTObNmwflr6urMzQ01NPTc3d319LSOnz4cG9vr0QiOXv27N///nd9ff3Dhw//8MMPs2bNiouLQ1Ix5MrgnTGVbuGJMIXiMviXAoVcgbKrra+vz9jYeP369dnZ2YmJicuWLVuwYAH0DMOI1dXVOjo6P/30U1NTU0NDw549e1xcXAAAY2Nj1tbWJiYmdXV1g4ODV69enT9/fnp6OlDcoIK7/mCOQqEwJibmiy++OH36NAAgNzfX0dGxqKhoaGjowIEDa9asSU1NffLkiaWl5YoVKyorK0dGRiwtLU+ePNnZ2cnlclUuFCJJUiQSZWdnz549Ozg4GABQUVFhamr64MEDkUjk4eFhZmYGba/S0tLVq1dD2/ru3bsbNmx48eIFAKCqqkpLSysiIkIgEKABAVDeblRTU6Ojo6OpqVlZWTk6Ourl5TV37tz8/PzR0VF/f//FixdXVVWJRCJfX19/f38+n9/Q0DB//nwLCwtYG9HR0fPnz3/w4AEAIDk5ee/eveXl5fieJcrAFwBw//79HTt2wDuF7Ozs9u7d+/Lly6dPn2pra+vo6Lx48eLs2bPwfvX6+voVK1aEhIQAACQSSVhY2I8//hgbG9vU1NTU1AQvwvv666+3bduWl5fX0NCwdOnSAwcOQN8A7sECCqP5/PnzLi4u8Er2Q4cOaWlptba24oGRzQrJtbKycseOHfA+9qtXr65cuTI4OPjZs2cnT5784IMPHBwccnNzFy1aFBUV1dXV5e/vf/36dZlMFhERsXHjxpqampqaGi8vr8ePHwsEAicnpzlz5hQXFwMA0tLSvvvuuxMnTnC53Ozs7A8//NDOzq6joyM1NfXTTz+dOXMmDAYwLTdVnwyDXw9+dnKdQlkZ/OtAZROTygf15ebmrl+/3t3d/ebNm7dv3z5y5Mi333575coVFL67u3vv3r0JCQkwvKen508//QQAqKioWLFixe3bt2Gw2traNWvWFBQUAIXPUKVTpKmpafPmza6urgKB4M6dO1lZWRKJpLa29vvvv9++fXt8fHxKSkpERMSJEyfq6uo4HA60mEUiEaANDpD9BAAQCAQGBga7d+/u7OzMyMiIiYkBAHR1deno6AQEBMBYbDZbV1f3yJEjEokkOzt7y5Yt0JRsaWkxMTGJj4/HmZtULA6CDvCBgQFzc3NHR0dobkZGRm7btg3y0507d1asWFFUVESSZH9///DwcHNzc1RU1MyZM11dXWHW7e3ta9asCQwM5PP5ERER8J5XUnlJFGoR+CQvL8/IyAjuj1q1apW9vX1RUVFeXl5wcHB4eHhnZ+fo6OjQ0FBjY2NISMjcuXNjY2NhCunp6aampvD2Voj8/PyVK1fC6VsAwNatW/fs2YPfQAeU91kNDQ319fW9evUqJSVl9erV6EJ4fF4WSQsAqKys3LVrV3Jyslwut7OzW7BgQXh4eGJiYkhIyP79+4ODg8vKylavXr1gwYJjx47dvn0b3q2blZU1b968TZs2HT9+PDk5mcfjNTU1LVq0SF9ff3R0FAAwMjKycOHCZcuWNTc3l5WVzZ49G3bC1tbWBQsWfPzxx/fv35+ok08SjAJkMGXHHzLM+uuBylYmlbdViESis2fPnjhxoru7m81mCwSC2traTZs27d+/n8fjwfBtbW179uxJTk4mSZLP5x85csTOzg4AUFBQoKGhAb15AICXL1/q6enV1tYC5U2KhPLKTzabfezYMWNj48ePH1+9erW+vh4AUFRUNGfOnICAgL6+Pi6XOzY2xuVy5XL5wMCAlZXVuXPn4CwjSds3iad/6dKlpUuXXr58OSAgAIpRW1u7YsWK0NBQGJjFYunq6h4+fFgikdy9e3f16tXV1dUAgObm5h07diQmJsKKIhSLsEhs8rW3t3fnzp3QQSqTyUJDQ42NjeGim+TkZEiuAICqqqqQkJD09PS4uLiVK1dCYw4m4ujoaGBgUFBQEBcXNzg4iJvFOKMjv+u9e/e2bdvW1tb28OHDpUuXxsbGjo+P8/l8LpcL57xfvXp15syZ5OTkCxcuLFiwAJIrQRBJSUl79uyBs9qwcgoKCtavXw8ZXSQSbd68ef/+/fAuW5Q72kEAABgaGgoJCTl58mRsbKy2tvbevXu5XC6pvKcW72OPHz/etm1bSkqKTCazsrLatGlTdXU1h8MZGRkZHh7mcDhwYtvS0nLWrFlz5syJiIjgcDgikejGjRuGhobffPPNokWL0tLSqqur582b5+TkBBMfHx9fuXLl5s2bh4eHy8vLf/zxx9TUVABAa2vr4sWLZ8+eXV5eDpSPwkBSvcMHwijDXyemnlzxV1MhIYN/LUzU6ITinHqZTCYSicrKyvbv33/v3j087qlTp+bOnQtn+wAA7e3tFhYW0JsqFoudnJwOHToEFNN7iYmJMFhZWZmWllZZWRlFBvQbkXpWVtb69ev37NmTmpoKJ3cbGxuXLl1qa2sL/bfwynFomVlZWYWGhrJYLB6PR1nFSunMDQ0Ny5cvX758ub+/P1yj29fXt23btiNHjsDJuaampuXLl4eHh0MZ1q1bB+8lraqq2rRp0+XLl+EaGUSoeOJdXV3bt293cXHhcrkSiSQgIGDz5s1wedS1a9d+/PHH4uJiFotlbm7u7+/PZrNLSkp0dHTi4uLg1h0AQF5e3sKFC3V1dbOzs0UiEYVQYS64u/X27dvr1q2rrq5ua2szMDBwd3eHU84ikWh0dHRkZMTR0dHd3Z3D4Tx69EhDQ+P8+fMwr6tXr+7evbupqQmlnJubu2zZsoyMDACASCRas2bNnj174MiA0jFgxR4/fnzz5s01NTXt7e1btmzZvXs3vDqewsGocjIzM1etWnXjxg2SJP39/desWYO6wejo6ODgYHd3d3V1NYvFqqio0NXV1dbWbmpqqq+vb25uHh4eTk9Pnz9//oEDB1pbW7du3bp7927oEqiurv7+++9dXV1Jknzy5MmCBQsguQ4NDa1du3bGjBlwEzCB7dV5K23GkCsDwNznyuB9QFEfUAeNjo5evXpVT09vxowZsbGx0O9KEASLxXJxcfnjH/9ob2/f2tpKkmR9fb2uru6xY8d4PN7AwMDOnTstLCwkEolYLPbx8bG0tMzPz3/58mVAQMCnn3565MiRnp4elbkjUuzt7TUwMFi0aBH0ypIkyefzfX19NTQ0goODCwsLY2JiXFxcKisrx8fHDx06tHPnztOnT9+6dQvar3LsHGOcAtlstp2d3fTp0+/cuQMUHHnjxg09Pb2oqKgnT574+Pjs3bsXGrWVlZVbt2718PAoKiq6c+fOwoULLS0tu7q6CGwJPS7/s2fPNDU1DQ0NW1pahoaGDh48OG/evNzcXC6X6+Xl9dlnn6WlpfX29urr6x88ePDBgwcXL15cvHixoaFhWloal8sFAAwPD2/cuHHx4sXPnj2baPUNqqjR0dEjR45Mnz798uXLAoEgKipKR0cnMDAwPz//ypUrMTEx9fX1JiYmFhYW+fn5AQEBs2bNMjAwyMrKGhwc9PT0XLp0aXx8PJxCFovFkZGR06dPP3PmDI/Hq6ysnDFjhqam5vPnz/F5cQJbhm1kZLRo0aLExMQrV64sXLhw5syZXl5e0MeAxjdA4RPm8/knT5784osvvL29eTzes2fPoGWclpaWmprq7u6empqalpa2Y8eO7Ozsly9f2tjY7Nmzp7Oz08XFxdLSsqCg4M6dO2vXrnV3d5dKpbGxsRoaGqGhofn5+YcPH964cWNpaSlJktevX//8889DQkIkEklVVdUPP/zw8ccf37lzBy7LokxXv/PX8bZxGfwbgCFXBu8OnNtIxYrQwcHBU6dOGRgYbN++/fLly9DTSJJkdXW1u7u7paWlh4dHYWGhRCKpqalxcHBwd3d//fr1s2fP9u7d6+npCTeetra2+vr62tnZXbx4MSoqauvWrXZ2dnC2j0JOaPISACCTyXx9fQ8fPgwTgVL19fVFRkaam5vr6+vv3bv32rVrY2NjEokkIyPDzMxMT0/vxo0bYrGYVBzZQ/cBSqXShIQEIyOjxsZGxJFcLjchIcHd3d3Pzy8oKOjFixfQ38vhcFJSUjw8PG7duvX8+XM3NzcnJ6e2tjY0+MCNY5lMVl5e7u7u7unpWVNT09XVFR4ebmtrm56e3tXVFRoaamlpef/+fT6ff/v27UOHDsXExBQVFUVERNja2iYlJcGBi0wm8/Pzc3FxGR4eBhNsVEWWa2trq6urq6Wl5aVLl/h8/sjISEJCgrW1NWyXvLw8KP++ffv8/f3v3bvn7+9vaGiYmJjY29t74cIFKyurwMBAaFj39fWdP38eStXf35+fn29ra7tv376cnBw4f0xgG1th7snJycbGxg4ODjdv3gwKClq7dq2Li0t7ezsKjNuvIyMjp0+fNjU1DQ4OHhgYkEql2dnZ1tbWW7du3bFjh5OTU2NjI1wK7u3tbWNjY2Fhcf/+fZlMFh8fv2vXrt27d2/atMnU1BSOtMbHxy9evGhkZGRsbHzgwIH8/HyCIIRC4c2bN42NjSMiIkZGRtLS0jZs2KCtrX3v3j101yFQ9gEwYDBJMOTK4L0AFRDcskkoNrCOjo4ODAzAWTF0HJ1IJBoZGWGxWKOjozweTyqVCgQCFos1NDTE5/MFAkFPT8/o6ChKZGxsrKOjg8ViQQ4YGRlBi4+QykOnGkFhBAJBdHR0SkoKUDAKPA9IJpN1d3e/fPmys7MTHv4gl8vFYnFnZ2drayuPx6Oc2YumJ2GyYrE4Li7u1KlTyOEJc5RIJENDQ4ODg2iWEWpkmUzGZrP5fL5UKmWz2ZDLkU2MtppAZ6lAIOBwOFwuVyAQiEQiLpfLZrPHx8fRbz6fD81EWJ9yuVwoFLLZbHR4BZ/PDw0NzcnJQVnQbSY0qSkQCGArcDgcWECJRDIyMtLZ2TkyMgLlF4lEAwMDo6Oj0PSH09USiYTL5XI4HBaLBR25IpGIzWbzeLzx8XGhUCgUCsfGxkZGRqDA6LBJZIwSBCGRSIaHh4eGhsRiMY/H6+rqGhkZQbMJ8G55sViMxjqwt3C5XLRzt6+vr7Gxsa2tDR6tJRKJ4A6oV69edXV1wWB8Pn9wcLCtra2urq6npwe1o0Qi6e7ubmlpGRwchHUlk8nGx8eHhoZYLJZYLB4fH+/t7e3u7oZdgjKp/zN+RQz+HcGQK4P3BUWTIu4Big0VpGJ9ELILoaqVY6foAeVNI/QDjJCCwylQIpEgjczlcrOysk6cONHc3IzCI88egR0gjHJEJzngh+YDbCULj8djsVhlZWUHDhy4d+8ezlg4AZPYAiW54jBCgPmZUUS0bFiOHQ2IAiMuxGd/kV1O8S7KZDIej8fhcDIyMgICAvr7+/EiE7QF1Sh3fCRBYvteULJ4k6EAeMp4FDwvChvhQy5KAWXYlQBQGJxi0UwnygIOXFD1UnoXagU4ZqL3GbwJKG2BLz4nFIdQkpi1jcdV+x0wYKAEhlwZvBdwRsR3i+LLYlFIBJzz8CeUpIDyRaqI/3BVCM3TzMzMAwcO7Ny5MzY2FqlXnKtQFKS48eWpeJowCqSuW7du7d27F04Mw1U/SBISW1FMYntOKIcxAew4QJwt0PCCsr8WkQ3F7COVFzADALhcbnx8vKWlpampKTRbUdEozIoXDdUbqcz0+MAFbzI0bELbhygVi3u58eU/eOPilY/ngmeEO5Dx1NBbgJ0iiQYleDp4nZPK7E5iq97wNVO4nGgwR6gy/Sl9Xs1bBgwgGHJl8F6g61Co5Sln7yHFChQaGVEmOn4WP/cA17DQlME1Ms4iAACJRJKYmGhmZhYWFjYwMIBSAJg7FAVG1EKospJRRIIgBAJBQkKCqampm5tbY2MjwFYmE9g5+6iMFGLDtTyFA3ATn1IiUnlAQKlknLp4PF5UVJSRkVFsbCzc0EJg05aUpFAiOD3Tc8GNWkL5YriJWJPAgDcuhb3QWxQXmeMU1zESGNEnYllUChl2ExHezRB94j2EwHwqlIKjRBD14hVFiYIEoOBdPx0G/+ZgyJXBFIBCJNBiIJX9dUjZwVNkcf2I8wGFX5FBQ1H6FHUpEAjgTB6h8LIi1sSvbyMxuw1GxGkSN5WgqHw+f3h4GK4lpgiGx6JoeaB8dxuupvF/KcXHhSRp9jSqGTwL6BbG08FJEdf76DmlFHjzyeVysViMu+7lyhuT5MqOazq54kyM0w/O6BTiJGkOAPwvJTVUEIC5NCj9BzUEslnx8zTwNiIxuxyvEFJ5vKWyuihPGDCggyFXBirwzloDqUvc0KEwIqHsDqXYGRQ2IpRBKogW5xsc6BWeBUqKwlW4bARB4MuOcObGzSZcKqCsiCl0QqEiPGWUI4Xt0A9cNor1RmKsjBInla1JEjMW6U2JFxkVh9J2JI3mgTLh0X+TygMC+ltcSLgkisT4kpIjXWAUl9KLcP8BoZgpoFQFKiZlWEYqQ2V2pPJ4hY5JfRgMfn1gyJXBm/FW2oSibSkpUBQcxejBw+MPSQWHybDbOinMSmImDoHN1MqUL/gkMPsGYAoXmX0UtsOFQeVC9EYqX3QKQXGKIkqQK89x0u1IJDxQmNSU0QY+/YzywpkYZ016rVLqCp9PxZc4EZjFRm8LQGNKJDBJ41E8HaC8wA0oDwso9YygMkdcVJni1l68XBMlQmCgB6B3V0osPF810RkwAAy5MpgkcOXyzokg3YcTJKFYeIIywrOA21rGxsYoxAkj4r47nIqQNYOrQop+xLPDNalEIoGX2ADsfmJ8UhZRI+7YJLHxhEwmgw5qmAXO3EgeoDwKodiLyHNOmcBGouI1AB3UaHUPvrIJKA9x8NaUY/52tG6ZVLbL8YajNyWBeSBQcXALG6VGYqMWOkHiwXABVA4O8FgUpqQHoJMfPaKaIYjKBOlx1Udn8KsFQ64MJgRdK01GDalPEydXZPlVVFScP38+NjY2NjY2NTUVncQ0MDBw4cIFLS0tdLYwoTzTxmaz7927d/ny5Zs3b968ebOsrIzH45EYjyKSgDSJLD86pxKK/bWdnZ3Z2dm1tbUkSQoEgvLy8idPnqDjGtA6W4K2iAmmI5VKe3p6cnJyamtrkSuYsrwLr1tCeTk0Gm1QzG45tgUFZQ1ftba25uXlNTU1welSyvoveqPg9SOnTUtTZFPToPR6xsccKJ2J2BT+wMcoQJVxOVGmFHpT2Vcpr3CCxN0nk+zYeAMx5MrgjWDIlcGEoCisN2qTySgaQtlvCQCQSCQ3b97U0dH5+OOPP/roIxsbG7g0VyKRXL582cXF5dSpU9bW1vAsdaSI4Y/W1lZ3d/dly5b97W9/09DQiImJGRgYIDGvIzpigsS2llJYh8Bm1Ph8flJS0nfffefo6CiRSDo6OszNzVetWvX69WugbK7hFIITtlgsTkhI+Prrr93d3YVCIaFsrQLsbnBEn+g3UPYGy7E11fiGUZxcAQAZGRkrV6708fGB50IgIqdYkHjuJMbN+CImiiWKZwdoAywKIyKyhFngYQhly1Il9+NVROdFej9UT64URqengOpWrjwxPxFIZahJnwEDCIZcGbwBSJsgXnyfATtFIUKIRKKcnJwZM2asWLECGXxDQ0NmZmY3btyAtiD0DAOMnqH3tbe3193d/cMPPwwICODz+WKxGJl6+LQiVNw9PT1FRUXooCX6jhG5XN7X12dmZubs7Az/vXDhwooVK+Bp9SgMAIBibpaXlzc0NEDndkNDw5YtW44ePSpXXqQKaPwkEongaUQ496BzDAAAo6OjT548gSdA0YkElpHFYh0+fNjLywuuHJZjJ0KQqq4PolDagwcPysvL6ScnoPYiaWxK7yEAO3YRNwrpwei/8biUvPB/gfLgZiILksTYl6TxOnqFp0CqAkXyiUCvDQYMIBhyZfAGkMreP4oj9N3SoevNFy9ezJo1a/fu3UhFVlZWamlppaamwifwQH9CMUGLJkHFYvHJkyenTZuGTj1EhEfZ4SoQCMLDww8fPtzc3IxcrDBlgUCAH3nh5+fn7e0N36alpa1fvx7eNACzRtPDpMK4rK+vNzMzgzerAABGR0ednZ19fX3hFTqoRIgyxWLx2NiYQCBAPCHHllPhs6fXrl07fPhwe3s7wDaxCAQCmDKMLhKJvL29/fz8IAfDMHw+XyQSyZXXOZM0Y7GxsXHPnj0BAQEcDofETHA2mw2fANqCbbxBxWIxn89H87Xw5EJoB0P54RFXUFrYBPBqehgYXnUHbXcC26iqpgvJMeA0ORlypRAziY2r1BMn/oQhVwaTBEOuDFSAolkIxbIXynh/orgq9Q6FUAll8/fBgwf/+Mc/9u3bB5+0trY6Ojp+8sknNjY2r1+/hiGRU5fETlgUi8VeXl5ffPFFeno6mGCGD4r98OHDr7/+esmSJVeuXHn58iXkgNra2gcPHuTl5ZWXl4+Pj8OQp06d8vPzg+lnZ2fr6el1dXWhpJDbFgYQiUTHjx//4osvgoOD4TU1LBbLzs7O3Ny8rKwsNTU1JSVlYGAA2tkymayhoSEpKSkqKurSpUuNjY0qV+rCxF+/fq2trf3DDz/cuXOnubkZMlNpaendu3eTk5Pr6urQUcDe3t6nT5+Gt5RLJJLq6ur8/PzS0tLGxkZ4BDGFD+DfsbExb2/vP//5zwsWLIiIiKiurhaLxQKB4MGDB/Hx8dHR0enp6fB2cZkCuBNVIpGUlJScOHHC19e3rKxMLpcXFBR4eXldunRpZGREIpE8evQoKioqIiIiKSkJXmNeXFzs4eGRlJQkFovb2tp8fX39/f07OzuB8uGIarolSXPJ0qmOHobSMyeJibq0yjAMGFDAkCuDN4MgCHjSOjS2KIbC5NOhKC8CmxfMzc39/PPPraysILvU1dXt2rXrww8/tLS0bG5uRn5gpDcRCYlEIi8vry+//DItLQ1gOhplQSg2sVRUVGzevFlTU/P8+fNlZWUikai4uDgwMDAnJycnJ8fFxSU2NhZapV5eXohc8/Ly9PT04Bor3FQCCiUuFAovXLgwc+bMEydOwHtpWCyWjY3N8uXLz58/7+HhoampGR0dDZdE1dfXOzo6hoWF5ebmHj9+3M7ODl64BpSv5oYyd3R0GBkZLVu27Nq1a8+fPx8dHU1MTHR1dU1JSfH393dwcOjs7CRJUigU+vn5wdte5XJ5aWnp+fPnS0pKcnJynJycUlNTcVMbAtbk2NhYTEzMjBkz/vKXv9jZ2T158mR8fPzu3bsuLi6ZmZlpaWlWVlZ+fn7wenl8ehIoDPHS0lItLa3f/OY3Pj4+IpHo/Pnzn376qbW19cDAQF5e3p49e8LCwm7dumVjY3P8+PGBgYGnT59u2bJFR0enoaGho6Njz549c+fOhZf+kjS78H16LMN/DP45UKMJGXJloA6IoqDhBY9ZwNnlbckVJ2YCW0n04MGDadOm2dvbA4X/Mzk5WUND4/79+0B5swpKARKzWCz29vb++uuvCwoKALbxAxceRhSLxRcvXjxy5AikwNHR0f379zs7O7948eLp06cWFhaampq9vb0AgGPHjvn4+ECZc3JyNmzYgByzFPe4HLtHNicnh1RMlFpZWZmZmb169WpoaMjNzW3nzp1sNlsgEHh6ei5ZsiQxMbGiouLMmTOfffZZZGQkqg3kIEU1fPr0aTs7OzhJLBQK79y5U1RUBACorKzU19d/+PAhAEAikYSHh4eHh3O53JGRER8fn/j4+LGxseLi4vXr1x86dAhN2eI1Cf8dGBgwMDAwNDSE5mNzc7ORkdGNGzdg2a9du7Zo0SLUBKgdcf9wWlra9OnTPT09pVIpPOu4sbFxaGhIT09v586d0JjOysqCl67LZLLMzMxFixYlJSURBJGenr5s2bIrV65QUqZ4NRgw+JcFxaWBv2LIlYE6UKxMuun2thoQn7ojsI2qxcXFM2bMcHJyAgoayM/P37BhQ3FxMaDRJE6uUqnU29t79uzZz58/x2XGs4OxRCLRuXPnjhw50t/fDwB4+vTpmjVrzpw58/Tp06dPn6ampsbHx7NYLJlMZm9vj8j17t2769at6+rqolQIfnpDd3e3vr5+QUEBtBGHh4cPHz7s4+MDC3L9+vVt27YNDQ21tLSsW7dOW1s7Nzc3Nzf3zp07/v7+xcXFMBHo9EarguHfgIAAR0dHdKWdSCSCd66FhYWtW7eupKQEACAWi/39/YOCgthsdmNj48GDB58+fTo+Pl5fX5+amlpUVATvgEOjAXzhcU9Pz/bt20+cOAEN67y8vMWLFz969AgGKC8vX7JkSXh4OD6mwZkVANDX16evr29kZNTZ2enh4QEnnisqKqZPn37+/HkYsq2tTVNTc+/evSMjI0lJSVpaWgUFBSKRKCkp6fvvv7906RKlpzHkyuAXB5J2tQZDrgzeANx4pZx29M4JIvsPkevjx4/nzp3r4eEBAIAUVVhYqK2t/eDBAxSSEpFULA7y9PScNWtWXV0doB1ST2LORjyiC6EAACAASURBVD6fHxgYaG9vPzIyAnPU0tKCzmQcAoHA1tYWuoVJkkxPT1+7du2rV6/wxFGyMBc4OZqbmwuf9/f329jYeHt7w4U8N2/e3LJlS39/f3t7u7a29vbt2/Fr0YBiXRLF9Qrj+vn52djYQPtPJBLdv38/MTGxqakpKipq/fr1VVVVAAChUHjixInTp09zOJyamhpzc/MXL17g6eMGN2pBKGpXV5epqam/vz8cqZSUlCxcuPDcuXPw36qqKi0trdjYWKC4dY5Uns6EKV+4cGHRokU2NjYeHh5w4FJRUfHtt99evXoVCtDQ0LBq1Sp7e/vR0dHjx4/v379/YGAA3pI7Y8aMa9eugQk2xb5bB2PA4J8J1FGhhkTPGXJl8GbgvkSkYd/ZvEAKWo6dfFRcXPzdd9+5uLgAxSF5WVlZS5YsuXv3LsBojMAWfMJgIpHIzc1t+vTp0F8qVz44CWYE2VogEPj5+Zmbmw8NDQEAOjs7t2/fbm9vD1chwdvaAQBisRjubIHSpqenL1++/MmTJ4B2mACpWN3a1NS0atWqmzdvwigDAwN79+51d3eHEt68eVNTU7Onp0ckEtnb2//www+VlZUwZGlpaU1NDRo3yLHjghG5mpmZwat++vv7d+zYAXPJzMxcvXp1YWEhFNjd3d3Ly4vNZnd2dlpaWp49exZaosPDw11dXfDiAVSNADs3v62tbcuWLXDAAQ/Q0NXVNTY2hvR/48YNLS2t0tJSQDtvGdUAAODZs2erV6/+3e9+Fx8fD9Pv6urasGGDh4cHrPk7d+5oaGhcv35dLBZ7eHhYWloODg4ODw+7ubl9+umnkZGRAICOjo6qqip4BTrDrAx+QUA9Fl4sjbouQ64M3gyc23Bz8H0SROQnFAozMjLMzMz+/Oc/r1ixIjU1lcVi9fb2Ojk5/fWvf929e3ddXR2J+YQJ7N6b5ubms2fPLlq06Pe///2ePXsqKyuhzxMCWmlw8wxBEFKp9Nq1aytWrPDx8ens7JTL5RkZGevWrYPOzODg4AsXLsB9NTo6Onp6er29vTwez9HR8a9//aunp+fIyAjFFEbV0tvbu3bt2vXr14eGhvb19TU3N69evXr16tXNzc2jo6NOTk5ff/01PIbi6dOnGzduNDAwSEpKunz5srm5eUFBAcXOhr8huSYmJi5dutTe3v7x48d9fX2amprW1tZ37tzx8fGZN2+emZnZ06dPm5ubt27dqqGhUVxcLBAIbt68aWRkFBoamp6eHhoampmZCd3ClCaAdTI4OLhnz5758+fv37//wYMHEonk9u3bGzZsiI+PT05O3rt3b0hICORpOrkiJ9jo6Kitre0nn3yCaFgqld66dWvnzp2RkZGJiYm7d+/29PSE17nfvHlzxYoVZmZm7u7uxsbG//Ef/2Fqatrd3R0aGqqhofHgwYN37lQMGPyfAH0UUqlUJBIx5MrgLUDhEgrBvHOykCz5fH58fPzBgwft7e2dnZ2joqIGBgY6Ojp8fHz279/v7u7+/Plz3FDG5/zq6+sDAgKOHTvm6Ojo5uaWl5eHtpYiyxjfPDM0NHTjxo24uDi4cEkulxcVFbm5uZmbm/v6+tbW1orF4ubm5piYmLi4uIGBgfHx8bS0tNOnTyckJIyNjcFkZdidPHLFdTrZ2dl2dnaBgYHDw8MdHR0RERFhYWGdnZ2Dg4MJCQmRkZFoVVF1dXVQUNCBAwdcXV1zcnLGx8fxiiUUa5uhzTc6OpqQkBAVFdXU1CQWi7Oyss6fP19UVPTq1aukpKRz5841NzePjIwUFhYmJSU1NzfD+qysrLxx40ZiYiKkZIlEgs+zwiZDboOnT596e3tDaQEAQqGwoKAgODj44sWL+fn5Y2NjlBYHtC3LBEH4+flZWVn19fWhZhUKhWVlZdevX4+Jibl37x5kVplMNjg4mJKSEhoaWlJS8vjx4+PHj1++fJnFYoWHh+vr68NzuBgw+AWBIVcG7w5SFd4zQdy+FAgEHA6Hz+fz+XwejwenLrhcLpfLhf9OlI5UKuXz+UKhUCQSjY+PC4VC3KomsTlaZGnRT9XncDiDg4PQOUxixxTIZDJ4cgVcJo2IhLLbB6Yjk8k4HM74+DjMAh69hJvO+EynSCQaHh5msVhy7DQlSuVAGaCE+J0EQqEQCiNXXCOPDu7Hhx0ikQhVHc7cuBhyxXnFYrEYKgVUnPHx8fHxcfpRkQh4Xn19fZ6enqmpqbhbG/4QCoVw9zCqJbRuC40hYOWw2ezh4WEkxpR0MwYM/glAHRXe+cGQK4O3w5SQK4k5Fen89LZpqglPIVfEi7hjEyioFP+X8hY/0R6NBihLewA2VgAYk1FSk2NnMKGHFEcr+kFgUFle/DcejJIpLgmdXAlsXRheaXh0fG8r5a1MJuvu7q6trfX397e1tYUbdtE4Rq58gDChWKhMv4wdYGSMl4LhVwa/CKAPB57BwpArg7fGu2k69YoSPoRGGLLP0EN8CZXKdJD6BsqshpMfJRapfMYeshHlyodjwJAy5dvxSMympDhLCeXTFnFhALaSiMTMaMRAKisKL4jKJlDDPSTGoyofktg+Y0rIiYpAF4DFYnl4eHz33XezZ88ODQ2F/m1KFRHYDi50yBe+n4rSTBP1HDW9a6LndEyUCAMG7wPUwSQSCeMWZvDPA65DKboepyUZdjMribEjhVzRv3giBLZDRqW+pvymUBqhvH1WpcAoOk7GeOKAZlniCp3+G6VDYuyLMx8lFiUuztCE8mSqSgFQFnh9ooKgu4OAMrmqrHOUFIfDiYqKMjU1DQ0N7erqwnmU0mqo2nFzltLcdIrF20JN11LzSiVUhmfA4J2BOhWh7ApiyJXBzwuVXAVUcSGgEdVEDEFnEUqOakwuUkHGFDHwuDjXUjJVQ64qS00XksJteBgKuQJlvsQlJDAzmqCtBFYJvBWQAMimlGP306GQE9U5Gg/h6aM1UyoIDeN1lAKlAuklnahuKW9VNrR6TKa6GDCYJCbqUQy5MvjZMUm9RtKOOJko2DtkNxFtoGAkZk0iMeBbukFJMbwouaj0c+K5qAwAlD3bbywgijJ5tqDUDC4qKq/6HPEUoMlLYp6AyVQLRRI8JEkbgU2yLO+ASdYYAwZvBKVHoQ7MkCuDnwXqFRmpyjijWzNvld1kJKEni1MFzqwU+5LCeRMVim5K0qNQbDg1Ar/xofrwk0mfIhXdYU4hXUpGJM0UVrm0m1T286tsfbz2JtP6qjnzbaA+fQYMJgP6p8GQK4OfF29UZPjMHB4Lj/6e+U5GDBSLUJ4yRFEo/6rR0aRacqUL+cZSqCyX+lKrz3ei8KikKmejJ7Kn6f+qHDSQNGalNw0e7I2NRZFZTdO8EeqzYMDgjUB9ie6OYsiVwZRh8lqMxCbhplDHkTQNDt5ESxThCQzqi0MvHZ7C24pNkZAu8BuL8FZsoTL9iapuomHQJLOj1Cpl4PJWYtOL8FZQGesdsmbAAAflM0FrAxlyZTA1eKNeowSmqNqpkoGyTwZMQK4qZUNP3o1cJ8rrjTJPlA492NtUxhviqqkQCgjaMmagbGhOsoAUfn3P0ZX61vk5IjJgQAfqOYRiYSCaGWHIlcEUQI3CUqm5SBq5TolqU5ksXYbJv5qojGCqeVTlQ4Atg3qfKpqoRCpDAlolqBwDqay3NwpAb5p3Hl2RE+B94r5zDTP41QJ1G7i+D19Fz5ArgymAGm01kfKaWtU2eQEg1Lt/35jLVMn2tlHeKl+Vqb1tFDBxqfGHkymOGvfy2xbzHap0kilMMjoDBhCo28DTUvH9+gy5MpgaqNF3b9Rc76/aJpM7wkRTgJMR4H2U+OQtdTwKHnGSmb6nzJOPQiqTq/omnipyVd+4ky4iw68MpgCoP8MTxeHmNPiKIVcGUwD1+u6fo7DeKAOOd2PWKZRtMuHpI4CfT8KJZFCf6VuJpLL4b9tb1Dfr5IXBU1OZ8tsmxeDXCdRVpFIpvFQDvWLIlcH7Qr2++2fqKcRJbxTpn0xa6uuE/hAXkny/VbXvL/M7B3irXCaT1M/au9T0lqnKgsG/H0jF1IlEIhEIBAy5Mph6/IvoJnq+agSbSDw8rsrnP6vAE4k95Vmrl2fKA6tPQWU6lFdv245TItI/uf4Z/FJA6RUSiYTP5zNuYQZTAPWaDsf7zBe+m2ATiapS+MmkoDLMlChfNSn8n2j2f36mkyk+Obmh0pSL9H/SBAx+EaB0S3iltFgsRgEYcmXwFlCv2iigTBn+X8s+WUxSmU6Jfp9M3H9m1ZETbLxRGXIyApPK1yS8rTCTqdgpaYj3TPA9c2TwSwTScvBfkUjE4XAYcmXwLpiM0qG8mnJynSotpp4bVJZromDvo9Onig+mBPQmUyPSJF+R70GuaoRUWWnqK3Py1ftuLft/3nwM/slA3wtsekiuIpEIBWDIlcGkMJHGmUinvD/lqE/2ndPBKWSit2pUNo73XBVFSYSY4CK8yaT8PrWNJ/JuzgY1ub+PPCpzeaOEE4mBh3+jwPSMpqoUDP5tgPcTAIBYLIbkiroKQ64M3gyV1DKFidPzoms0XOu9MXc1cpKqjkikRKQLQ1+BPHnlq7LqSNp2W4J2Ed4ka1tl+MmIpLKY70An7xZrMkWjhCeU7wScKC6pilkpt8pPlIjK9n2roQaDXwnwfgIAkEgkXC5XKBQSzCESDNRgIo3ztgpxMhmpVIV0MiPfxlJUIypMB55SRqi6wkUN66B/8eeToTGVUEmuKnNUkwUltTc2k8oAdGHeWMMoIoXtJhMLqG0gNVEgR6K2m3xeBHYhPBIbPiFUOQzoTTN5ORn8SoD3FpIkJRLJ+Pi4UChkDu5nMCnQKUFNMMoPoLiiFYWhx1KZmkr9rlLTqVF55MQ2LiV9pF4J7O5SPDpOXSqrZSIZ8ArBmY/Adq9CnoD8RBF+kvxKEQlgp8bQY6lsUJQLJBs07MCHEQBrU3pgdDMdpdR4hVNyx8tLkVBNAWFSeHYq2wgXgMRGAHgRVBIn3kYMszKYCJRPkiAIqVTK4/FEIhFDrgwmBbouVqloKCoJ12voCa5e0Vv1OeIP8XQmo+wmEhUHhTyAQhETyhatyoKrqQ1KMLpOJ5X5G1pRFBMKZ5FJ5gUwpqFzDEVyRE5IKvzqVvpIAj2BwWCh8Lj4E0olo2LCpNAPNaVQ2Qfw1qGIh1f1RHf40Lkf/0vPXeW/DBgAVZ1EJpPxeDyxWEwwbmEGkwGpCmqC0U0EApvuUp8IUEtjuLXx/iVCjEVPny7bG8VWnx1Qrh+pVIqTupoiUwJMJndyYk5VGZhi6uH8h1+cThGYUDgk0LCAPnLCc0FsRyj8upTcVZadpDErHoxCsYTCDYASp6eJ29xvrB/1uU8UksGvBJQuSpIktFwlEglDrgwmC5IG9cHQbBZ8LpPJxGIxfIL3RTwiJRF6yup9dJPkEgSVZI/rXFwXA4x41Ez1kZitSS8psurglAyB+YFVzlbSWU19AUnlwQEKj8uvkp8oQxa8ngGNU6HAkMNQieBwAVm9KouDnqCOQWJWJqXI6gtICYk4Fd72pWbghRcWhZxkz6E3K4NfOehaES5oYsiVwbvgPTUR3ZtH+TFRLihBitmKujVdm08kPAqPOzlxJsMFQMGQRpZIJDgZ4BxGYmYZXcvDAKhaSBqP4lLhASZTOpQ1biCSbyJXunbA3+IjCbzSUMoymYzeTBQxKAJQigxZGdrxlDD0LoGPadS7LtTUFZ1c1cTF64SyikpNWzD4lQD/LuAPsVjMkCuDKQZdgSIW5PF4vb293d3dY2Nj8BWyeCh2IUqKwqBAQa4U2gCTIFcUGNEeoQzIEBKJhMViwRO3kcVGmezETTRK7rjYyGqn8wRBEBKJBH57EolkdHRUIBAgXplozS05ge+UUv94AckJyJWSDnyIjHhkAvJ4PDabLZFI4CmppLJFDrkQJdXf39/W1sZisUQiEfTHIgsSLxFEb29va2srrAFY82KxGHo1SNrYgi4qeghD8vn8tra29vb2np6e7u7uvr6+kZERgUCAaltlGyFypfdDvN1hR8UnkineDjXNweDXAIryAYqtOBKJBHUPhlwZTA0IxSIXUmHZlJaWurq6Ghsb79y508HBIS4ubmRkBCjbATAu6o64S5mi8tBveiy6UkbMgQJAzyHiCULh52xtbfX29nZ1dX327BlKgT5tjHJEvynPUb50ZkVv4V3Kg4ODYWFh+/fvT0tLg58iQRDQhqP7qynaHy81hYDRXCZQtrkBxv0qWQGFEYvFaWlpjo6Op0+fbm9vRzwE00EjAxhrdHT06tWr9vb2Li4uHh4ebm5uERERo6OjOBlDhoZRxsbGPD09dXV1q6qqUBNIpVIKudIFozwhFaZkbW3tTz/9pK+vv2vXLjs7u8jISG9vbx8fn8bGRpXNgdcPHCXQncnoOWWcRNJGdbg8DNf+CkH5QoHiEAmpVIrCMOTK4H2B61OkyG7durV27drt27cHBQXFxMSEh4ebmJg4Ojp2dXUBAPD9G0DBjritA1NGqo3Co6hDUwhGpcUGMPrB9Syk3qamJiMjo2nTpt24cUPl/B89L1wqlAVBM6xRdMgxfX19PB4PAMBisVxdXf/nf/7HxcUFPoHEJlfsbEFx6ZYipdrxMuKDGxJbmoQMNbny1hd8lACzFovFubm5W7dunTVrVm5uLnyLKgq3qgUCQVRUlImJSXR0dGZm5tWrV42NjT/55JOEhAQC8xbgknM4HDs7u3nz5pWUlKD6JJT3ICGB2Ww2n8+npIB3AADA4OBgfHz8ypUrf/Ob3xgbGxcVFV29enXVqlWGhoaNjY14r0AVK5fLh4aGnj9/Pjw8TCj2OuOdELYUslZJzLKHfYbSCgy5/mpB0S0AAIlEAl0+KAxDrgymAJR+lpeXN2fOnPXr19fX16MwxcXFq1atcnR05HA4SG3h9gquBymJE8rOUsqBAPgQkqKLKUYwwKYGEdFmZmYuWLDg+vXrSKsCTC/jEdFKVMoIAGcyuuQAgKamJgcHh6amJvi8pqZm9erV5ubmo6OjqOB4heDFIWiWK6E8tYnYFMlDMbPw8uIDBUpc+DAlJeX777/PyckBykMWnEg6OzsNDQ1PnDiBMm1ra7OxsYmOjob7/BBl4nXV3t5eU1MzPj6OtybuXYC/e3t7T5069eDBA0oLqhxkeHt7/+d//qefnx98HhAQ8Kc//SkwMBA/Px0vfkxMjIWFRU1NDcAcHgDjdbxZ0UwB9JDjzcFw6q8cpDKAglwZy5XBVILSz7hc7q5du/74xz+ePn0aqiekhlxdXb/99tuHDx8CAKRSKVw6K5FI4P4wgPnueDxee3t7f38/shtIkmSxWI8fPy4rKxsfHwcAwOhyVWcvIGH4fD48kwxagUKhEN65KJPJxsbGOByOXC4vLS1dvnx5XFzc+Pg4m82m7OXg8/ktLS0dHR3QhSuTyYaHh3t7e+EUS1dXF5fLJSfwasJMBwYGvLy8ZsyYkZeXB18NDAxs377dyspqZGRkeHiYw+EAbCzM5/NbW1vb29uRcscHEMipjmwsFovF5XJhymw2G6YGABgcHGxsbOzp6ZEr7/4cGBh4+fLl0NAQDIbmSvl8PkmS9+7dW7Zs2ZMnT1TWJ5SwpaVl9erVBw4cgH5+iOHh4aGhISgVm82ura2tq6tjs9kwFpzYZrFYUBiZTMblcsViMY/H6+7uHh4eBgo+u3z58jfffOPr69vb2wsNejRZTllVRBBEYGDgRx99lJiYCGW4evXqBx98sGPHDjabDQB49epVdnZ2eXk59BDU1NRoaWnNnz8/KytrcHCQUPirq6urnz9/Pjg4CKtCKBR2d3dzOBwWi9XQ0NDU1MTn8wFtDMSQ668Z9AGWWCweGxtjyJXBu0ClNqEM/AEAjx49mjFjxgcffBAXF4em9+GrxMTEadOmnTt3TigUXr582dPTMzMzMzw8/ODBg7du3RKJRFB/vX792tvb28zMzNTU9Pz588PDwyRJtre3e3l5GRoaGhoaHj16tLGxEU0H4r2cVJ4xvXbtmqmpqbOzc2Vl5a1bt2xsbAIDAzs7O0tLS62srMLDw4eHh0tKSn788UcnJydPT8+9e/fevHkTKlOSJJ89e3bmzBkfHx9PT8/bt29LJJKOjg4HB4e9e/dGR0c7Oztv2bIlJCQELteikyukwFu3bs2ePfsPf/jDli1brl+/Pj4+3t7ebm5uvm/fvrCwMBMTk1OnTvX09MDofX19kZGRLi4uDg4OkZGRkHUIZSAX5cDAQFxcnL29vaura3p6enp6upWVVUxMjFwuf/bsmYuLi62trbW1dVpaGhyCyGSywsLCI0eOHDx40NnZGY5yAADd3d1BQUEeHh6JiYne3t7Lly9/+fIlfIXb5ai5ORyOra3t//7v/3p4eDx79ozL5SKdQpJkS0vLyZMn7ezsdu/e7eXlBScCWltbnZ2dTUxMWltb+Xz+1atX7ezssrOz79+/b2xsbGdn9+rVKwBAb2+vvr7+//t//+/bb7/dtWtXfn4+TqVy5fViMpksICDg888/z8jIkMlkLS0tFhYWf/jDH44cOcLlch89emRtbb1v3z5jY+Pg4OCxsbGgoKDf/va3//3f/62lpXXy5Ekej9ff3x8QEGBtbW1ubu7s7Pz69WuhUBgREaGrq2tnZ+fq6rpy5UpDQ8Pq6mp6KzDG668WJM2PQpKkWCxG6yIhGHJlMCmoVCW4RYXeRkVFffjhh5999tndu3cp5FdQUPDVV185OTkJBIKgoKBvvvnm6NGjBQUFp06dMjExefbsGQCgu7vbycnpp59+ys/P9/X1/eGHHy5fvtzZ2Xn8+HE7O7uKiopbt24tWLDAzs4Omk0UNy/A+JUgiMrKyg0bNsydO7e0tLSsrGzt2rUbNmzo7OwsKyvbuHHjhQsX+Hz+kydPFixYYG9vn5aW5uDgoKurC+22169fe3p6xsfHv3r16saNG3p6ejk5ORwO59ixY3//+98PHz587949JyenH374ITMzE9mReP1Ay7Wnp8fW1nbatGleXl7Pnj2Ty+U9PT179uzZsWNHRkbGxYsX165de/nyZYlEMjw8HBgY6O3tXVtbm5KSoqOjExYWBj9X3AkMiywWiyMjIw0MDDIzM3Nzc42MjNatW3fs2LGsrKyGhoYdO3ZYW1u3tLTcvn1727ZtsC2Ki4t3796dkZHR3Nx88eJFY2PjyspKkUhkb29/4MCBJ0+eVFRUmJubr127tr+/H+UFiZwy0/zs2bOdO3d++eWXs2bN0tLSOnLkyKNHj0QikUAg8PHx2bt3b1NTU1JS0tKlS0NCQqDq8fT0/Pzzz3NycuRyeVZW1syZM21sbFpbW1NTU9evX+/r6yuRSIRCYWRk5Icffrh69er4+Pju7m6ATXsjhzkyH8PCwn7729+amJgcO3bMyMhoy5YtERERPT09L1++NDIy8vHxKS0t9fb2njdvXmJi4qtXr/T19efMmRMWFlZTU8NmswMCAkxNTYuKiu7evautrW1ubt7Q0HDr1q1Zs2b9/ve//+yzz2bOnLlt2zZI/Gh4wZDrrxwqyVUkEjHkyuCtQTcQ8efIuIEaECrHr776Ki8vD9eGAIDc3Nxp06b99NNPbDb73r17a9asuXfvHkmSTU1NP/30061btwAAiYmJurq60IPa19fn6+ubnp5eWVn5ww8/GBsb37hxIzAwcM6cOatXr4b2BBQDrUqFQF1fJpMlJibOnTs3MTGxs7Nz//7906dPv3fvXnl5eXh4eGdnJ0mSjx8/3rp1a35+vlwur6mp0dfXDwgIIAjiypUr27dvT0pKqqqqSktL27Fjx8mTJ0mSTElJ0dPTgxI2Njbq6OgEBASgBTiU+oEFDwsL09HR6ejogM87OjoOHjwYHBwsl8tFIpG7u7u1tfXg4GBxcbG2tnZERERdXV12dvaWLVsMDAxaW1uB8nHBsMK7urp27dq1f/9+NpstFovt7OzWrVvX09MjFAr9/Pw+//zzuLg4AIBEInFyctLT06usrLS1tT106BD0wPf395uamh49ejQjI2Pp0qXp6ekw8aioqE2bNiE/LeJXfJaaVOzDiY+PNzc319bWnj59+syZM5OTkwUCwZMnT+AYoqSkZM6cOXv37oV27ZUrV2bNmvXo0SMAQHt7u6ampoeHB6wQaOZCX25hYeHChQvj4+NhLFIVoAkrlUrPnj374Ycfenp65ubmPnz4sLu7G7bCiRMnZsyYYW1tferUqQMHDnz77benTp3i8XjOzs7m5ub9/f0AgBcvXqxZs2bNmjXnzp0LDQ3dsGHDtGnT4uPj29radHV1//SnP3l7e3d0dIyOjuKHalEwNR8Yg18U6ORKEIRIJBodHWUuS2fwFlCvTUjlpTcAgHv37n3zzTeffvppRkYGCg855vr163/5y1+OHz/O5/NLSkp27NhRUVEBAOjs7HR3d7958yYAIDAwUFdXt66uDiYOr3DKycn56KOP9u3bd+3atdjY2JCQkMTExMHBQZg4oTgWgCIqoVhMtGnTJhsbm+rq6qNHj86aNcvV1fXatWtpaWkwSmFhobGx8fPnzwEA7e3tO3fuPHbsmEAgcHV11dfXv3//flVVVUVFRUFBQWVlJSygtbU1dJz29PQYGBh4enoKhUKALSSm1FJYWJi+vj5cvgQAePXq1cGDB69duwYAkEqlPj4+VlZWXV1d169fX7BgQUJCQnV1dXFxcVJSUnp6Olr0hJMrQRBDQ0MODg729vaDg4M9PT0HDx48deoU3A9gYWGhra3d19cHayAwMHDmzJkxMTEGBgbe3t6wLQQCwaFDh4yMjM6cOWNiYlJbWwtlu3Hjxtq1a9vb2wE2eELGK2WukSRJHo/X2dl58+bN+fPnr1y5sqamRiKRvHz5MicnJygo6B//+IeDgwMMHB0dPXv2bOiL7u7u1tHRCQwMhK+8PREO3gAAIABJREFUvLxMTExgg5aUlGhra+fn54MJVn2jrKVS6alTp7766iu4/AqF5/P5BgYGGhoa165dy8jIuHv3bkpKyosXL7hcrp2dnZmZWU9PDwAgOzt7zpw5+/btS0tLS0tLS05OjouLq66u7u7u3rp16yeffIImnlHWclULxRmi/bWBIVcGUwOcq1RqEIJQ2mLf1dW1YcOG3/3ud2fPnsWdJAAAb2/vjz/+OC0tDQDw4MGDzZs3l5SUAAA6Ojrc3d2h5RoUFLR58+aGhgY8YmZm5pdffpmQkAAUs4CE8lJe1N3pc4RsNtvFxWXx4sUpKSmFhYV79uxZvny5l5cXNHzhftzdu3dDsoTWbUhIiEwmO3r0qKGhITIcgULPpqen29raQvpvbm7esGHD0aNH4UdF8RSh335+foaGhnAdFgCgoaHBysrqypUrAAA+n+/m5ubi4jI0NHT16tXFixeXlpZSqpdUPt0JjWNSU1MPHTqUlZWVlpYWEhICt6BwudyDBw9u376dz+fDKvLy8lqwYMHdu3d37tzp4+NDKBbymJmZmZubX7p0yczMDK1kvnbtmra2NjSyUakRoL3Y09Pz4sULSjfw9fX9/PPPU1JSsrKyTp8+XVFRkZKSoq2tfenSJRggMDBwxYoVcAF5R0eHrq5uVFQUfOXl5bV9+3boBC4qKtq0aVNRUREqPmpfCsUSBOHp6fmPf/yDwsQCgcDU1FRTUxONGAAAYrF4fHzc0tJy586dfX19AID8/Pwff/wRETxQHNXZ3t6+adOmv/3tb0+fPgWqFhWrAWDwKwA+0kL/isXikZERsViMugFDrgzU4W2VCNTmSUlJ06ZNW7VqVVlZGXTuEQRRXl6+fv36gwcPQpdjcnKyhobG/fv3SZJsbm62srIKCgoiSTIzM1NDQ+PcuXN8Pl8sFre0tHR1dVVXV2tqah4+fLi/v18sFjc2Nj558mR0dPTFixfXr19va2tDzEo/IEkul0Nj2tXVVSgUhoeH/9d//ZezszNctSSXy9PT0zdu3Pj48WOSJF+9erVr167AwEC5XJ6UlLRo0aKIiAi47bKxsbG2tlYul1+/ft3Q0BCaNZWVlQsWLHBzc0MLSlXWVVBQ0PLly6uqqvr6+gQCQVVV1datW8PDw2Uy2cDAwL59+7y9vXk8Xnl5+dq1a318fFgsFp/PLy8vf/jw4fj4OEmS6HADxDG9vb1BQUGRkZHV1dXNzc3QpwoAEIvFUVFRW7duhaOHrq4uPT29Y8eOjY6OnjhxYt++fYODgyRJVlZW6urqXrlypa6uTl9fPykpSSAQ9Pb2uri4zJ8/v6qqCu0/wakFOglu3779448/3r59e3h4GEolEokcHR11dXUfPnxoY2Nz8uRJNpudlZW1evXqc+fOwbnno0ePzp07t6SkRC6XNzY2rlq1yt/fXy6X83g8c3NzTU3NlpYWAEB+fv6yZcvi4uLq6upaWlrwYROJ2e4ikai5udnExOSvf/0rXPUmx+4SiI6O/uabb7y9vbu7uzs7O69du5aamgrXYeno6BQUFLS3t79+/Xrnzp3r1q2rqKgYGRl5+vRpUlJSb29vdXX1okWLfv/730ODmDLCoA8xGXL9tYHS4rBLiESivr4+kUiEgjHkykAdJj9Ix7WPVCoNDQ1dsmSJsbFxaGhoUlJSfHz8oUOHnJ2doUkEVe3s2bPDw8PZbHZmZqaWlpaLiwtccWdvb7969eqgoKDo6Ojjx4/n5uZyudwrV66sXbvWw8MjJibGxsbGz89vYGAgIiLib3/724ULF+Dxe3SnJfy3q6trz549586dAwA8fPhQQ0MDWo0EQUgkEmjYRUdHczic7OzsNWvWuLq6crnckZERT09PAwODwMDAsLAwLy+v3Nzc8fHxiIgIDQ2NhIQEsVh848aNefPmmZubwyONVDpOAQD379+fP3++iYlJRETE8PDwgwcP1qxZ4+bmNjAwUFtba2ho6Ovry+Fw+Hx+bGysiYmJr69vUFCQqalpUFAQtHchuaKFPACA+vp6c3PzrVu3enl5hYWFRUdHl5SUQO90Z2enp6enh4dHenr68ePH9+3bB+3sly9furm5RUZG3r9//9SpU8ePH4dnKl28eNHW1jYqKurSpUvbtm376quvgoKCxsbGCGxlMs7rpaWlX3311aZNm3x8fG7dupWfn3/u3LkNGzZkZWVxOJyjR48aGBgkJCRERUVt2LDBzMysra2Nw+F4e3svXbo0KCiIxWIVFhZqaWk5ODj09/c/f/5cV1d35cqVhYWFUEgdHZ01a9aYmZmlpKSgGV/cKyuTyaCTf/HixV9++aWOjs61a9eEQiHqhENDQydPnly3bp2FhcW+ffv09PQuXbokFoujo6MXLFiwadOmCxcu8Hi8Bw8ebNiwYePGjc7OzkZGRs7Ozl1dXVlZWcuXL//ss88uXLiA77KlDDXonX9KvzwG/7rAdR1QdA+hUAg3j6FgDLkyUAc6m+JLJVEPQ6oHKIxXgUCQl5fn7Oy8e/duW1vb48ePx/1/9r40Kqoj7T8f3vPOOe+8c+ZN5kySyWSZJMYoiUtcghp3UFFEAVFEEVRQRI0ICgiCoqKyurCoiOAOIvumsoOCyCoNsjbN0kDTdNML3fRCd99b/w91uv7V9wLqJJnJJPf3gXO5Xbdubff51fNU1fPExcGNJFqtdnR09Pbt2+fPn8/OzhYKhWVlZZGRkdnZ2VD/6+zsvHTp0uHDh48fP37v3j0ej6fT6WQyWU5Ozvnz54ODg2/fvg2ttc+ePZs5c2ZoaCg8xoPKjBcJjvvq6mp4JkQoFBYVFcFreLgzNTU1KioqLy9PLBZXVFRERkbm5ubCkgwPD6elpZ05c+bMmTM5OTmjo6Mwq4SEhJqamtHR0WfPnsXHx9+7d4/L5VJOQMLGgTelUmlcXNypU6dycnIUCgWbzU5ISEhPTxcIBN3d3YmJiVVVVXB1eXR0tLi4OCgoyN/f/8aNG7CcFNqGNR0dHT116tTMmTPXr19va2u7cuVKU1NTdOqGy+XevXs3KioqNjYWmnxh2dhs9p07d+7evZuSktLf3w/vy+Xy7OzsGzduFBUVFRYWXrlypaSkRKFQkJj5i8D26w4NDaWlpaWlpUVFRZ07dy4oKCgwMDA9PV2lUpEkyWKxYmNjCwoKOBxOUVHR7du3e3p6NBrNq1ev4F4nmUzW2dkJtyAJBAIOh5OampqZmdnW1gZV0oKCgtOnT1+5cgWeUMIrjlgWboROTk5OTU2NjY3Nzc1Fy97wuKpEIklOTvby8jp9+nReXh48/tvX13fr1q2wsLCamho4aaisrDx16pSHh0dkZCSHw4Gb2lJSUu7evVtVVYUmFojgGRJlMK7oUygUg4ODzDlXBm8Bus6K0xj9DoHtmBWLxe3t7c3NzWhOR+jd/Go0GpVKpVaroc856GMWHV1VKpVDQ0ODg4OQNVGeMplsZGQE/VtYWAhPyFDWP3D6x9eDKSVHa7S4WwaKAzwAgFQqRV4aUA4EQXWTRJG8BObwAQAAaQNPic9aKM0ol8uHh4dxT1V03aikpMTV1fX+/fs9PT0cDqe4uHjt2rX29vaQYwAA0DsHXadXqVQymQxKATwUAeogeAdNlfBdPFDXR4+oVCq4nQoFZiAN/S6RmH0erwt+jZcNzxlej+uPkBzPMEsYOnmAVVAqlUiZgPeRF0P0LoVCAb2G0UuOKo77GcY7jsHvE3R5KJfLxWIxExWHwdthIpmC36GIYHwGhwBtm3gmkFNx+tRhDtahUIPXOEPAi7GxsbCwsJiYGOj3h0Kc6BrlSRpubKbIaJ1Op1arcWcIhN7vHUqAZ64zdDZLP+SK+ACfbeBlg/nT1TL8Wbwi+KQBAHD//v0lS5bEx8dLpVKJRNLc3Ozo6HjmzBn6qjOcN+A0hrMUfhMxK6Wt8DnEJAoczmp4XUjMwyIOShui8ugwn4h4IdHowm8SmL9MSiFRC+gw4G9H0wjE3Hj7kOMx+kTfAoPfFVDvo0EikUhkMplSqUS7OBlyZfB6kDRQfppcTOPCkTBcxkOKI+QAXG7q9H7ykASkCGidTtfR0QF1SrrWSJfjFG6gSEaCIJD2jJMKnglePFyVoaiweOMAGi+if7VaLQw1Q6kXJUoMpd0QQ/T19UVGRvr7+1+9ejUuLu7KlSsxMTHwoCdKhgqJ8gTj+aPA7+CFpNQOcQ+iJUCLekupAqIoHba1G29YVE0AqN6g8G6llEqHha8hMSJELQZo0QMhAVPGId6bqMzkePMPfIDhrfRTPisG/9FAAwBeDA8PM+TK4K1Bjgf0Ey4oKfxBkYkoKzoz6QzXFNFNytvRTVw5w0UqKhW6QL/iy2YULoGJocim3MelNp37KSw1CUXhVUDkSmBWVrwZdTodtC/h6fFWgn/lcnl7e3ttbS2Lxers7JTL5fjj0KCKdDicGklD7qTMJPC6UJIBPTfjv1LqiGpHmdBQOgIYrqGiUqE+pRAbegsAAC4rUGZjeJfhOijA6BzVgjBcRtXR9m1Rug/QhCk+chj8DkEZb0KhEEbFQaOCIVcGE4IcD3Rxg2Qxeooy06fniZLh66yUVwBDjoTXKD3+drohFOVPl7BIjuMpEQ0gr/04JVBAeRYXxxR+Qu/FK4sIDy85gUWcJfWaGZ3tKC2M15feawS2vkjS1ptRYaA4QLMWnMVxxR2vDsDoiv5eeI0Hy8N/ojQIhVxRUfFWGlejpaQhaFr+uDSJHsT/4gkotcBfyoABAuWjIEmyv78f7r1HaRhyZTAZyAlASfC25IoLQZwvgWEcUBKz+AFDT0x4hoShhyZ0H2CSGpeYuCDGMyExGoOBzQFNwtIlL51EJ2oWrR6EoU4G9ASPfsKT4aWC/0J7ss7QhwaJGWzxB+nFIPVmW5gYqsj4U/Am0i8pXYa3wLidS+gVXFhILRYfEKXRYeZivHbAkCBxULoAp0l8SNCbi94UFOBdPNE1AwY46J8/l8vFg0QBhlwZTA5yAvyUNHTRRnkpRWhSRDNFy5lcDhLjqVkUmU4xk8I0Or2JGIynGk7CChA6/TofmjdAssRtjxMRBsocfx3+IoIgoF2UThiUs7CANllB91E1CYzO0X2cfQmM1OktTG92vAp491GqgP6l0Nu4fUQYTg7GZUdKkehtSx+E444ZBgzeBJRx1dvbKxQK8eHEkCuDyUBOAEoaYDjUJsqHIhORXU6tVisUChhsVaFQoMipeLKxsTF0LAe3plLYAgJJbfivDjtfodPvhUH6H0WCa7VaWIZxpTbQK9DIrEoY6peobDp9tG1guIcIYFosYahDk5jGRmcslMlEKUlMP0P3UWnxao6MjAwMDMAArgg6nU6hUAwNDcEItbiZGj4OCwAj1PJ4PPr6NKX94YNyuVwgEOAHqEjDKcu4YwZnYnovkOOpp/RhQEn/2pHMgMGbgzKKoOZKMuTK4A0xrjyaSCThApGeD0VXIPW2QalUevXq1SNHjnh6eh49evTq1avQrzpSngAAAwMDwcHB0CkSoGljdGFN4Tx4s7m5OSwsLDY2FsYJR5tiEA3Ap2praz08PHJycoDhtimUFWnIowSmfuFFgswnl8vz8vKCg4NRKAJ8xoA3MqXw9C7A64W3AD5ZgY9osVDqOmzPMCxzZ2ent7c3DHgHE8N5gFAovHbt2vbt24OCgnDeJQyVyBcvXtjZ2Tk6OkLXu6jYeEMB7JhsZmamjY1NeHg4iltA0ugfn2SQ2OwBbzH6sKSMqEkGMGW0vHYkM2DwWlBGEbPmyuDtMK48mkgkTUKuYDz9A4pXGFbT2Nj4nXfemTFjRnx8/NDQEJKJ8G9DQ8OyZct8fX2hL0Bc7hM0cx++/4XQn7jVarU5OTlGRkZz586trq4Geg7AyRUWKScnZ/78+ZcvXwY0/YlC57guiIgWYNtxAQCDg4O+vr7vvvtueHg4okA8K5wmgV7RxBsK3/OF6q7DTgMTeisxsjlrNBq4aApfh7tO1Gg0LS0tTk5OH3zwwZkzZ1D+KpWKx+OFhoZ+/PHHS5Ys4fP5BG3xGF5UV1dv3rz573//Owy0gMpA6QX0VE5OzvTp09esWdPV1YVSIrM2wLgWAlWWwPbx0lV5YEjGkww5vJvecCQzYPAmILGZHyRXXAAy5MrgjUBiesk/LZIQuxCGaiUAICkp6ZNPPjl+/DhKiUtqiUTy7Nkz6B4P12OQZRVge4LwcpLYDl61Wn3lyhUrKysYlZ1CaYhfRSJRbW0tDJyCNhnhBYYcAAw5HidXPp9fUVExMDAAf+3s7DQxMfHx8UFOvQnMJI6vKAPsrCe6Q9nwBTBVD2AqI0FTefHWBnpbNPwJBkI4ffo00GuuMM3IyMjOnTtNTU2hc3/8cVxHLC4u/uabb5KTk9G7cOLH6wL/PX78uJWVFYp8Tn+Kcod+/c+Bwqx4g1DmSeM++xPfzuB3AkSuQqGQIVcG/1IgEYYrKLgCBwB4/PjxV199haJnE3ojJ4V74CPQ2wOpXyaES5s6vbeE/v5+5I2PMDQnJiYmbt26lcViAT0ZI+ZAb8Spa1wQmEkT3SGwteHr16/v2bMHxngBAIyOjlpbW4eHh+OPIL+DBEH09fW1tLRA5sPXYgGmeymVSqFQCFcuNRqNQqFAniPlcrlEIkH+AoVCYWVlJfQbDPOH7v0AAND2CwBoaGiYP3++u7s70LOIUqmUSqUKhcLNzW3ZsmU9PT14f+HTCIIgysvLZ82adePGDT6f39vbizeXSqWqrq7Ozc2FXpHhtMPX19fR0RHF35VKpUVFRXl5eTCSD0mSfD6/o6ODz+er1eru7u7u7m6hUDg2Ntbf39/c3Mzj8ei7wVH7TNRNdCUVVQH/d5KOZsDgtUCjqK+vj1lzZfDvBNImcVsfSZK5ubnTpk2DhkpkVERHMFNTU52cnJKSkgAAz58/d3R03L9/f2NjY19fn6enp6Wl5YMHDwAA9fX14eHhZ86c8fX1TUpKgowiFArj4uL8/f1v374dGBi4ceNGGOaTrsGQJDk8PBwREWFubg7XIwcHB6OiokJCQiorKyMiIvbv35+UlEQ5aEtiVlAAQFtb25IlSz799FMvL6+8vDylUjkyMmJlZeXp6RkTE3P48OHw8HCRSAQfEYvFd+7cCQgIOHbsmI+PD66aazFPCyRJslisQ4cObdq06c6dO8+fPz906JCtrW1mZmZHR4e7u/uWLVtKS0sJgqisrDx69Ki3t7eHh8e9e/e0Wi2fzz916pSlpeWZM2c8PT2tra3T09Pb2toWLVq0f/9+AIBKpXr8+LGHh4enp2dkZKSpqemiRYugpydyPB+BJElWVFR88MEHK1asOHjw4JYtW06cOAHjKEgkkpiYmOPHjwcGBnp4eGRkZMA5xIkTJ5ydneFSd2tr68mTJ48cOeLu7u7t7V1ZWUmSZEZGhqmpqZOT08uXL0+fPr148eIDBw60tLQEBwfPmjXL09MTBX4nMQcRbzjYJsHPPrwZ/N6A5uKQXPGfGHJl8K8GIg9cRcvJyZk5c+aFCxcAAOiAKdrNm5ubu2jRIk9Pz7Gxsa6uLktLy2XLlrFYrOHh4SNHjnzzzTc5OTn9/f3+/v4nT56sr6+Pjo5es2ZNWlqaTCaLjo52cXFJTEwsLCzcs2cPfBBgNI/zq0KhuHfv3nvvvefl5QUAkEgk3t7eX3/99bVr13Jyco4cObJs2bKqqiqAOVQChlt4xGKxt7f3smXLoqOjX716pVKpxGLx+vXrt27dmpKScvHixeXLl8fFxcGnrl+//uOPPxYVFVVXV5uZme3evRsuTOI+h0mS1Gq1kObfe+89Dw+P3t5ed3f3d95559SpUwKBYP/+/evWrWOxWB0dHTt27IiKimppaUlMTNy+ffujR48UCkVcXNz//d//zZs378SJE+7u7qmpqSwW64cffoB1fPTokaWlZVRU1NOnT1NTU+fNm7dixYrBwUHUPpSZBACgoqLir3/9q42NzZMnTxITEy0sLI4ePSoQCFJSUjZu3Pjw4UMWi+Xh4bFs2bLy8nKSJM+fP79///6hoSGVSnXy5MnDhw+3tLS0trYeO3bM1dW1p6eno6PDwsJi6tSphYWFubm5f/vb37755pv6+vqYmJgFCxYkJCTAED30TddvNfAYZmXwswPNqrlcLoxUjcCQK4NfBBMJL1wy4vwKdxsFBQUB/XiFu2wg0QoEguPHj/v6+sKQL1CgV1RUyOXyW7duJSQkKJXKlJSUxYsXBwcHl5WVxcXFzZ4928fHh8Vibd26Feq1AICoqChbW9uWlhYwgYM9AEBPT8+KFSv8/PzgIzk5OSYmJnV1dQCApqamRYsWxcbGAgAo7gnxKqelpe3fv7+jowO+RSAQrF+//vLlywRBqFQqDw8PW1tblUrV09MD49gUFBQ8e/Zs69atRkZGeIBuVCp46GVoaMjCwsLW1pbP5yclJb377rt79+7t6OiIiYl5+vQpSZJnz541NTWF+jqMXu7o6CiTyYaHh5cvX37w4MHh4WF45On58+crV66MiorSarWHDh1ycnKCk265XO7o6Lh27VqZTIbejnYdI76vrq7+/PPPw8PDYX1DQ0O//fbbjIwMBweHBQsW3LhxIyUlxd/fH8bN1el0Z8+e3bt379DQUHd3t7m5+Y0bN+CDhYWF1tbWjx49AgA8fPjwu+++S0pKamxsXLx48WeffXbz5s2HDx9GR0ejyRaBbXHC77whWTLMyuBnB6nfq9Hd3Q2npOgnhlwZ/CKgiLBxtQ0dFhQlJydnypQpcEMTrlNC6cnn8728vI4fPw6P4rDZbGtraz8/v5aWllu3bvX19anV6lOnTs2fPz87O7u5ubm6ujo9Pb2uru7Ro0cbNmyA24MBAA8ePNi5cyeMb4oLa1z1ZLPZJiYmYWFhMM2TJ082bNgwODgIAOBwOGvXrg0NDQX6fUD47lZUtXv37jk7O8O3AAD4fL65uXlqair89+LFi6tXr5ZIJGVlZd99911oaCibzW5tbS0tLc3IyOju7tZhp3IJLM6BVqu9cOHCggUL4uPjL168uG3btvXr1588efLixYtw8dLZ2Xnr1q0wZrhOpzt9+vTy5cuhz+G1a9cGBQWhHVVVVVWrVq26f//+yMjIhg0bTp48KZfLAQAajcbX19fc3By6KUaABI8KVl5ePmXKlKtXr8IqJyUlffzxx8eOHVu4cKG1tXV9fX1rayuLxXr+/DmMkHr8+PGdO3eKxeKSkpLFixenp6fDB2tra6HSDABoaWlZuXLljz/+GBQUtGvXrmnTphkbG7u7uz979gy1BjBc3sbXy1+7Ug4YcmXwEzDumCH15+YJgujo6Ojr62PIlcEvC3I84PvoAO38Ym5u7pQpU06ePInno9Vq29vbBQLB8PDwmTNnAgICoMqi0WhOnz5tbGwcFhaWnp4Oz3WcOXPmhx9+aGxsRG8cGxsrKChYvXp1eXk5AECn0928eXPz5s0NDQ0w/3FtjGw2e+3atVevXkUFW79+Pdwf1NPTY2NjA3kXaXL0Y6nx8fGOjo5oQ1NPT4+ZmVlWVhb8NSwszMzMbHh4uKqqau7cuehFsF7QUQbazIVM6JBcq6qqfvjhh5UrV0ZERGRnZy9cuHDKlCkPHz4EAKjV6oMHD27YsAGdVjp+/Li5uTmPx5NKpatWrQoJCUHlrKurW7hwYVhY2NjYmLW1tZubGyTXsbExNze3jRs3wn/xpXF8Y3Npaennn38OFVCSJK9cufLxxx+Hh4dv2LBh48aN6MgNjC1PEMSxY8fs7OxEIlFNTc3SpUszMjJgPvn5+WZmZnfv3gUAKJXKY8eOffLJJzNmzAgJCdm2bdsf/vAHa2truA1KqVT29vaKxWL8xC1ueBh3u9NEw3KSNAwY0DHRyEFzX51O19rayuVyGXJl8AsCUSlF3lGu8QQymezmzZsffvihh4eHSqVSKBQKhUIoFKampu7atQseazl06JCrqys8SQYAePLkybRp09asWQNtvACA5OTk77///tKlSxKJBLLyq1evmpubra2to6KiRkdHpVJpYGDg/PnzHz9+TKFVXEtuaGhYsGDBqVOn1Go1QRBpaWkrV65sbW0lSbK5uXndunWnTp3SYhHcKL5ztVrtzZs3LSwssrOzxWKxRqOpr6///vvvY2JitFqtUqn08vJatWrV4OCgRCJxdna2srJ6+fKlUqkcGBjIzc2FxmSkLOKHPnU6HZ/P37Fjx5dffllWVsblck1NTb/99lu4hKzRaNLT01evXl1RUaFSqVpbW11cXCIiInQ6HYvFmjlzpouLC9xErVars7Kyvvjii127dqlUqoiICEtLy6KiIoFA8OLFCxMTk0WLFrHZbNxTI2ouaMYvLCx8//33T548OTQ0xGKxHBwc7Ozs2Gz25cuXZ86cGRER0d/f39bWlpyczGKxxGKxi4uLqalpU1PT8PCwq6trUFDQ4OBgb2+vj4+PjY1NS0sL7IiHDx/+9a9/3blzJ/QZ8sc//tHHxwc2ck1Nja2tbVBQENTRkedn3CzMECeDXwLjji5cZ4DSo7W1FXq/QWDIlcHPDDjmKHtP8J+Ans8gJ0kkkuDgYHNz8z//+c+Wlpb37t27cePGlStXPD09Fy5caGtr29XV1d7ebm1tvWLFiry8PKA/vLFly5aDBw8iv3r9/f1+fn6mpqY+Pj6RkZE+Pj6PHj0aGRm5ceOGi4vLvXv3MjMzXVxcvvjii3Pnzo2OjuJlJvS+JuCGpjlz5mzdurW1tVUul4eHhy9ZsiQ3N1ej0WRmZn733Xeurq7IeIvXCF2Xl5dbW1tv2bIlISFhZGTk0aNH8+fPd3V17e/vb2hosLa2NjMza2trgym3bNni5OQUHh7u7+/v5+eHyJXEDuCilpTL5TExMQ4ODlwuV6lUnjhx4ujRo3AXLkmSUqk0PDz8xIkT6enpUVFR4eHhPB5PIpEwx58eAAAgAElEQVSEh4dPnz7d1NS0qqpKp9Ox2Wx3d/d//OMfq1atamxs7OnpcXNz27t3b1BQUGho6IoVK+bMmXP//n3cASQ+YQIA5Ofnf/3117a2tr6+vg4ODjt27MjLy9NoND09PR4eHmvWrHFxcXFzcwsMDGxra6uqqtq4ceOCBQsyMzNJkqyoqPD29g4LCwsPD3dycsrIyEBBCNrb2+3t7bOzs0mSzMjIsLKyKigogB1UW1tL8URB3zPM8CuDXwKTkyvQL0y0t7fDNVdkH2LIlcHPDNIwTM3kyUiSFIlE4eHhJ0+eDA4Ojo+Pv3v3bmRkZGRkZGho6Pnz5/Pz88fGxoaHh4uKinJyctrb21H+lZWV7e3tuG1WKBQmJiYeOHDA3d09OTkZbtKRSCT5+fnJyckNDQ01NTXJycnV1dUo7CKB+TAiSVKpVLJYrOzs7KKioqGhIbVa/fTp08zMzPb2dpVK1dzcnJCQkJmZyePxUO0QAyElT6FQPHv2LCEhgcVijY2Ncbncx48f5+TkCASCzs7OhISEjIwMHo9HkqRGo2lqarpx48a5c+fu3LkDVygRh+GsBi/GxsZ4PF5LSwvUqru6urq7u3EXE1Kp9OnTp1lZWVVVVVBPlUqlL168yM3NzcrK6urqGhsb4/P5JSUlWVlZjx8/hmvJXC63uLj46dOnnZ2dZWVlubm50MBFmZsjwTEwMPDo0aPa2trU1NSHDx9CNRd2ytDQ0KNHj+Li4rKysvr7+0mS7O/vLysrKy0thbXTarWtra2FhYXPnj1ramqCcxoIjUbT3d0NLdJSqbStrQ0d3hUIBNbW1o6OjnBDJr7UjY+of4JZGTJm8FpQyJVCtyRJqtXqnp4esViMrxAx5MrgZwZpaPKlrJABjFYJLCTn5HmiBGg9kjLQkeqJksEEOszdLl5CxMdoUxL+FKC5ktBhvp/wlwLsS0PBydGrcT8Y+JQWYJsM8fsE5igK3cdLRfE/RWC+ElGB8QIQhtuYKYHqgKHmTekFSmehC0oCgPU4/jp87kLo47dDbZjelZT5BN6qcBNWTk6Ovb19Xl4e7nsE5YDX5bVkybApg7cChUrHvaPRaHp7e0dGRvAHGXJl8HMCNyQSWLhWFEMGjOeUDiqOOAETege5yAE9oHl4xwU6/SZaMtTpo7/hEpnANppSmAwCZyY60dJfirOvRqNBPqQIvQETryBiCLwAlBByFNcN+LM6zAu/Wq3GNxxRyobfgU0KTzcR4010KOXBaZXSCHgr0Z8l9MYAUh8aSKOHDgPevKiJcFfPqNcIgnj8+HFeXh7effBXQPOYOAl34jX6acOcwe8Ib0iu3d3dKJwUvMmQK4M3AmUwTZSGoJErAqJJxJR4tBb0ExLTMD1haJMkDdUslBv+F4Iw1LdIbIsQzgSA5mQYLxUwdAmE8wHlvTir4ayjo/miImmeGfA64i2Jp0dlRgwEr6EyikLPUrLCSRFRHX52CH8RXhGCpjSTGA3r9McP8C3ElK7HH4HlhB2KhgHO1hCoOviDOn28AR22PZvO05SsJhmfeKUYMHgtyEkB02g0Gg6HI5PJSJKExwUBQ64M3hCUwfTm6RFwkynAaIyiwSDZisKF4sw3bs4UdYRSTvQv0oQoaeCLkCqmw1zpAr39lqJs4Yc+SUP+pivKlOLhbAcwiY9PL/D64q9Aqj9eSPQspTAkxpc4PSNNl24VwMkSryBpOGtB8XZQz5KG0xRSb5dWKpWQhlFrIBsGXkJgyM14VvTM8ZSUrnntmGTIlcHbgi5w6PfHxsY6OzvhKThGc2XwFhh3bL3VIwQGmACRK4UnkOik8C6eAGDHTAFt/ZWkrYaC8SYHKH+KSoRUW/QUKjm9OvRqotwoLUbqTZ2UasJrnOfo1QHjRZZF1cSvAU37BOPZllH7U+Y3FJUdjEdpwJD5KMSJ7kCVXaVSIXM3SZJ4XDy8qHhTUwYP4k58VODVwfsCb7fJx+SbjGEGDEgaKL/Coa5Wq9vb26FzNJSGIVcGr8ckw2uixOiawHYt4SSE7uPaJH5BF5ekoVZHyY2S8yTlHPcRoF+VhP/irAMMiYdSGCT0KbmhdpiEGOhtO1H4F5zAKA/SuZPCWHgmOOkisyo6dYM/gjcmXiq8UpSn8O5G9nAK/9HZlD5gKBnSI7+iv/R64Y1J6XR6g1BG18SDmsHvFCQNlF/hOFer1a2trSgYFwRDrgxej8mlD34fl5j4ahzAIpUikU3QzLAEtl2F8go8JTDcD0xhYvxxlBivBYV6cc0VXlCWZvE8KXwzLlmifAjD+QGi7UlEPGXFF6c0EiNXEuM/AIBWq8WVQgrrAIx+cDKDa5wkSaKFWEpRUXNRykzS5jeoL1DO+OtQ7cZtGbzp8F+1WFwgfBig9QLUdPhbUBnouj4wnDrgw5Uy3iijmsHvGZRBTvkJDh6ZTNbS0gI1VwSGXBm8EcYdW/QEFBGs0WiUSuXw8DByeAs5AP7FBTqB7Y/FNR6FQiGRSOjWWvQURUpSCoPfwYkTAKDT6UZGRhQKBcx2ZGREIBAoFAoAgEqlgjFigeE6Iq68InVco9HIZLKRkRG0PxavGmkIwlCPhxWE/vRJbEkVJaY/SFd/SWzjD65A4xupYH0RlXZ3d8MgbuPquChnnOpwRqS0LcAmKDh1UdLjmdBfSmCLwfDV8EImk3V2dnZ2do6OjqIJFnxkdHS0rKysuroadiJeVGBIqDjN4wsKlK4cdxgz+D2DpGHcX0dGRpqamhhyZfBLgSIrCYJQqVSxsbE7duyAHo6Q7EObQgEmqdHjiCEGBgbi4+O9vb2hYyacXCFwVZjydlzCUoQ7hFAovH79ekBAAJvNlsvl0Kf//fv3SUMbL5LCiN11hruHeDze9evXvb29CwsLIXsRhsdP8XrpDM+caDSa5OTkvXv3Xrt2TSqV4tmid6GNsohH0REU0nALlQ47vYNrsZR2fvXq1aZNm5ycnJAVi9KGeAHQ44A2wcKnCHiBddhGJ4D5XyX0Sjb9XaQhEaJOVCgUKSkpc+fOXb58eX19PdAfOIZpXr58OW3aNBsbGxTaHd8LjY8NSnUI/XozMFyiJg1nFSTDr797UKTTRENCKpWyWCyGXBm8Hj9RsiAROTAwMH/+/HfeeWfnzp2Dg4O49kAR07jShgQ0l8sNCAiYMmWKv78/AADf9QNoq2h4JkhSQxmKu3dAv4pEokuXLn311VdZWVkwYPiSJUsOHTqES1tC75uC1J9DBbT9QUKhMCoqysjIyN/fXy6XU8zXQE/MOMGj9UjoUnHp0qWWlpZcLpfShkhVRYdEKRMFikGbIIienh4UihVfnQXYjKS9vX3Pnj3e3t5wc6NKpWpoaODz+XiP4DSDP4sTITC0N6CyId0dzSQo3arTn+ShNAtJknD1FxmiVSpVZWXl2rVrp0+fDsPjoPoCAFpbW21tbU+cOAEdQBKGJ3bwPcn41i18kqQzXJKgcPBrvwKShrf/Vhj8qoEP+0m6WCKRNDQ0MOTKYELQhcWbiwySpv2QJJmdnb106dJp06bNnj27trYWYKokPQfcNIeIoaura+3atd7e3gAAqBeSNH0X5YA7aaKXn8DMmPC6ra1t+fLlhYWFAACxWLxz585Dhw7pxnP6QxoSD6X8IpFo27ZtMNwsXeulFAwvA0mSarU6KCjIwcEB9/pNGkahoTxCaS6EkZERb29v5I8Xpw1EgTBngUDA5/Oh6tbe3r5r167i4mLKu1CH4lWeZDyQhrMl+n2UA73kFM7GnyVJ8tKlS4sXL3758iWeP3xkaGhIKBTi6wuUbCcabBCUlWa8YJOP/4m+lMmfYvAfh9f2KbwvlUpfvnzJbGhiMD5+iqQg9bs68ZVRiUTi4eERGxsbGRkJY18DbMuJQqEYGhpSqVRyuby3t3doaAja9JB2KBKJhEIhl8vdtGmTr68vMNR3ceVDKBTy+XyZTDY6OgqlrVwu12q1Uql0cHBQLBaTJKnRaAYHB9lsNnJOq9PpBgcHYdB1AIBQKLS1tfX09CQIYnh4uLu7m81mS6VSKJ3FYnFLS0tzc7NQKCQxY6xUKh0aGhocHHRycjp06BB0Lkpi22pIw6nA0NBQTU1NbW3t8PAwvD82Nnbx4sV9+/a1tbUNDg729/fD5V6Yv1gsrqurq6qqQtGspFJpY2NjW1sbQRBKpZLNZnM4nLGxMRhZ6KuvvgoMDKypqYFOgxFjIceHOp2Ox+PV1tYODAzA3MLDw99//30fH5+qqiqoAuJ9ipMrUuVh9Nnu7u6urq5nz56xWCy4Vs3j8fLy8srLy3t6erKzs3NyckQikVarbWhoSElJSU9PZ7PZKEBCZWXl3bt3796929TUhPp9dHT0+fPnycnJeXl5aLYRGxtrampaXFxcW1tbVFQE8xwbG2tra8vPz6+rqyNJUiKRVFRUVFZWwiJlZGR0dHQgwy88KZGXl1daWtrf319fX3///v36+nrcHyRhuAN53MH/JpzKkOsbSoz/lCaavEPh9z4yMlJXVycSifCfGHJl8P/xU8gVUY5O7wjwxYsX+/fv7+npaWpqWrlypaurK9zWBOVXWVnZoUOHYmNjMzMzvb293d3dy8vL4eMqlSo/Pz8oKCg+Pj4lJcXU1DQgIADQnCrAYa1SqR4+fOjg4BASEsJms2/durV79+6rV68ODw+XlZUdOXIkKSmpr6/v4cOHV69eDQkJOXXq1NOnT5FF19LSEkZ7HRoasrOz8/T0JEkyPT3dzs7O3d0dRnMTCATx8fFXr16Nioq6dOkSjIIul8vz8/OvXLly586dxMTEVatWubm5QbsQ0pZQ6+l0OrlcnpOTc+jQIW9vbw8Pj9DQ0N7eXgCAWq0ODAzctm3bgwcPbty44evrm5SUBPmVz+dfv3791KlTYWFhQUFBVVVVAAAOh7Njx44DBw6MjY319PR4eXnt2rWro6NjYGDA3t7+T3/60/Lly48cOQIrhYC8XsDIdGZmZmfPntVqtWw229HR8b/+679mzJjh7OxcUVGBupI+BmD7azSaCxcuGBkZHThwIC4u7tixY7t27bp586ZSqXzy5MnSpUtnz569a9cuY2PjNWvW1NbWPn361M3NzcfHZ//+/a6urtB6FhERYW5uvmvXruXLlzs4OHR1dZEkqVQqY2Ji7O3t9+7du379+r1790J+jY+Pnz17tpeXl7e39/Lly+/cuUMQhFqtjo2NnTNnjrOzs1wu7+vrs7e3nzVr1pEjR3x8fFasWLFz504YzE6r1ebl5R0+fNjLy+vAgQOurq6mpqZfffXVuXPn4D4yNFGjHHPCTcSv/UDe9pP5TeINW+A/q4kmLyocHlKptLq6Gs2Y4U8MuTL4/3hDSUEXN3gOUB6NjY1dvnzZ1dWVy+UODAzs27dv4cKFr169AvrB9/TpU2Nj4w0bNqSmpl6/ft3MzOzw4cMjIyM6na6goGDbtm2nT58uKiq6c+fOokWLLl++jPJHb4HXGo2muLjY2Nh4wYIFzc3Nqamp77//vomJCY/HKy4utrCwSE5OzsjI2LJlS2ZmZklJyfbt23fv3s3j8QAAYrF448aN0CLK4/G2bt166tQpAMCVK1e2bdt2+/ZtGKk7Ojr6yJEjtbW1z58/t7Oz+/HHH+VyeVFRkZOTU0xMzPPnz9PS0ubMmXPixAk4e8AbB+iV9YGBgT179piYmJSVlaWmpm7cuPHmzZtQ9J8/f97Ozi4/P7+mpiYoKMjCwqK6ulqn0126dGnnzp1Pnz7lcrmhoaH79u3r7e0ViUS7d+9eu3atSqWSSqXBwcFGRkalpaVjY2MZGRlz5869efNmdXU1WnkFejM76sq6urqNGzfa2dmNjIyMjo7GxcV9+umnXl5elZWVAwMDWkMnzON2bkFBgZGR0ZIlS4qKitra2kJCQtatW1dUVMThcNzc3P7nf/5n9erVd+7cyczMrKio2LZtm6ura319fXJyspGR0b59++rq6pycnPz8/IaHh7OysubNm3fnzh0AQF5e3vLly+Pj47lcbkJCwvr160tKSgAAV69enTlzZmRkJIvFOnfunIODQ29vL0EQdXV1ZmZmVlZWPB5PrVaHh4d/+umnR48ebW5uvnfv3rx588LCwmCUdTc3N09PTy6Xm5eXN2PGjA8//DAsLKyqqkqrj0JPYJurScNF93EXYt8EP/vn+esHrPgkMxLKnX9fSX82IHJ98eIFDMOFbCEMuTIwwCRigtRvf6VYC0lDyyf8t6ura/369dOmTXNyctq3b9+iRYv+9Kc/xcTEoJQwbraHh4dIJNJoNGfPnt26dSufz5dIJAcPHnR2doZ2y7a2NjMzs9DQUFgGAjsIi7/93r17s2fPhlZBU1PTOXPmlJeXFxUVJSYmSiSSV69eZWdnw6e8vLxWrFjR3NwMABgdHbW0tMzJyQEADAwMWFpaenh4PHny5Pr16zCuKgCAx+OtXLly//79z549KykpcXJysrOza25uPnTo0L59++CeoMHBQXNz8+DgYLS2ijcL/CuTyYqLiysrKwEADQ0NlpaWUHfU6XQXLlyATAOLsXXr1hMnTnR3d5ubm/v6+sJvlcViLV68OCoqSqfThYWF2dvbQ/NARUXFqlWrIAlxOBwzMzMUPZ40XAVHXQOXZq2treESUVFR0axZs2AjoGToL3oKmbsBAHw+39bWdufOnTAMCJvNhqqwSqW6efPm+++/f+bMGViGBw8eTJ8+3dvbOzU19dq1a9u3b3d3d+dwOM3NzcPDwyqVKjs7+4svvjh27JhWqw0ICLC0tIQGbaVSWVtbCzXX0NBQCwsLuCW4o6PD1NT00aNHsCL79u1bs2ZNe3s7AKCgoMDc3Dw3NxcAwOVyV61atX79eoFA0NjY6OzsfOvWLQBAd3e3iYnJ4sWLYc54NfEpBT7M6OT6831tvzXg5Eq5+VslV1gRkUhUUVEByZVxf8hgMkw0B5/8kyCxLSGpqammpqbBwcHZ2dm5ubm3b9+ePXu2g4ODUqkEAOh0OrFY7ObmFhQUBAPIXLlyZdeuXYODg11dXRs2bDh//jyU4/39/TY2NlChpHA5suYBANhs9oIFC06fPl1QUBAcHLxu3bpjx46FhIS8evWK1CuOT58+TUlJ2bx5s7m5OYfDAQAIBAILC4usrCwAwMDAgKmpqbGx8bJly3bu3AmpDgBQXV09d+7c6Ojonp6e7u7uhoaG9vZ2DoezcePGoKAgmEYkEtnY2ECyJA29LJH6gx8AALFY/Pjx44yMjLi4ODMzswsXLkBr7YULF06ePAnfODIy4urq6ujoWFxcbGpqevv2bfiKnp6eRYsWOTo6KhSKsLCwnTt3wvt1dXXr1q178uQJAKCjo2Pt2rUvX76kzH4AtlwNBYGbm5uFhQWksfz8/G+++SYlJQVgh6AQv1K2WMNMBgYGHBwcvL295XI5SZL9/f0bN2708/OTyWQJCQmfffbZpUuXYG7nzp377rvvMjMzuVxuZ2dnV1cX3EgFDfXx8fFnzpz529/+5uHhMTY25ubm5uDgABfF8WF24cIFKyur7u5uAACXy125cmV8fDwAQCKR7Ny508LCAv6Um5trY2NTVFQEAOBwOFZWVvb29iKRSCQShYaGBgQEtLW1JSUlbd68OSEhATmUxqeGdBWWMux/G3zwy2ESoTH5nf9QoFoIBILS0lL4CTOaK4N/BnTjGMD2KAG9dB4bG3N3dz937hwMxglx/vz5GTNmQBoAAEilUg8Pj3PnzkG6jYuLc3Z25vF4vb29NjY2oaGhkJB6e3utra3Dw8MBbQ8qOqOCcvv++++DgoJYLNaPP/74xRdfHD16FErqxsbGgICAjIyMV69eHTp0aNu2bfA+j8dbu3YtJFd4vXHjxrNnz86ZM+fixYvwdc3NzcbGxjdu3MDbQSaT2dnZ+fn5wX+Hh4c3bdoUHByMlB5AU7IlEsnFixePHj1aW1v74sWLHTt2REREwLB6wcHBx44dg18mtPoePny4vr5+/fr1cBcYAIDNZn///fe7d++Wy+UhISG2trawfZqampYvX3737l0AQEtLy/Lly+HSrFYfoVZneBQYvuLQoUObNm2C+y+ys7M/++wzaJglSVKhUPT29iKHiDqdDu76QYodAGBgYGD79u2enp4wsHlra+uqVauCgoLGxsZSU1OnTZv24MEDmNu1a9eMjIySk5NR02k0ms7OzgMHDpw9e7arq6ugoGDq1KleXl4AgNDQ0NWrV0M1FPYpNAxER0evW7cO2hLgHOj69esAAKFQuHXrVjs7O2i9f/z48caNG+EAY7PZlpaW/v7+cHQ1NzdfvXo1MTHxwYMHpaWlSqUSMmhfX19dXR06QEU/RsXgrfCGM/LfDLkiDA8PFxQUwNkq0toZcmXwFkASFiln6Egi0K/tDQwM3Lt3b8GCBbdu3SL0W38BAEVFRVOnTj148CCMeigUCvfs2ePl5TUyMkIQRFRUlI2NDYfDkcvlR44c2b17d2dnp1arffHihbGxsbu7O65U4Roh8v6fnp7+ySefuLq6isXi8PDwP/zhD35+flA1jIyMXLduHZvN5vP5u3bt2rBhQ319vUKh4HA4y5Yti4+PJwiiu7t7zZo1Pj4+o6Oj+/fvNzIyunv3LnS9tH379k2bNjU3N6vVag6Hk5+fPzQ0FBUVtW3btoaGhrGxsfLy8jlz5ri6ukK3R6it0LVOp3v16pWJiYmnp+fg4ODjx4+XLVt27NgxHo+nUqkCAwPt7e27urrGxsZKSkqsrKwSExNlMpm7u7u/v79IJFKpVAkJCRs3biwsLCQI4vr16ytWrKiurh4aGrp58+bUqVMvXLhAkiSHw5kzZ87p06ezsrLgHlq8rRDTt7e3b9q0ydTUFBpa8/LyPvvss0OHDlVUVPB4vCdPntjb22dnZ5P646G4CgtrNDQ0ZGtru27dupcvXw4NDV28eNHc3PzJkycjIyMnTpz4y1/+EhISAic9bW1tq1evNjExqaioEAgE2dnZcXFxSUlJ33333YULFzo6OoKCgv7yl7+sW7euvLz8+fPnq1at8vHx6erqamxsPH/+fGFhIUmS58+fnzNnTmFhoUajycrKmj59emhoqEajaWpqWrRo0bx584qLi3U63a1bt2bOnBkXF6dSqZ4/fz5v3ryDBw8KhUI2mx0bG3v//v1nz569fPlSJBKR+n3XwcHBS5YsiYmJgae8ADA4r4Xjt8QEvxzIiTFumn9jUX8uwIrw+fyysrKhoSESc/vKkCuDtwCiNJlMhnzc41rR4OCgv7//F1988cc//nHjxo0NDQ3wp87OziNHjnzwwQdfffVVUFAQn88vLy//4YcfTExMqqurORyOtbW1kZFRfHy8Tqerqqqys7NzcXEJDw93d3f/8ssvFy5cWFJSQl/LIbAoaa9evdq8efOZM2d0Ot2TJ09Wr16dmJgIk8XHxxsbG7u4uAQEBGzZsuXrr7+2s7Orq6srLS1duXLlgQMHOjs709PTFyxYcO3aNQBASEjIxx9/PGfOnODgYB6PV1FRsWnTprVr17q5ubm6ukZGRo6OjopEoiNHjtjb20dGRl6+fHnmzJkLFy4sLCyE0RxJzKIIi93b22tnZ/fNN9+4uLgEBwdv2LBh9uzZ9+/fVyqVERERsORBQUHbt28PCgqSSCQAgNraWk9Pz5CQkPj4eD8/v0ePHsHMORyOk5PTmjVrIiIiTp06NXXq1B9//FEsFqtUKkdHx6+//trKyio/P5/EjLpALwXUavXdu3fnzJkzf/78e/fuAQC4XK69vf306dPd3Nw6OjqysrL++te/+vj4IOUVdS7QHxCCmuuCBQuOHz9+6NAhNze3jIwMtVrNYrHMzc0//vjjzZs3i0Qi+GBubu7ixYvnzZu3fv16Gxub7Ozs9vb23bt3L1q0yNnZOTg4eP369Z999tmFCxfUanVGRsaKFStMTExMTEzc3Nz6+/sFAoGPj89333137ty5xsZGd3f3b775xtPTs7e3Nyoqavbs2dOnTw8KCmKz2W5ubrNmzQoLCxsaGoqOjp43b565uXlZWVlzc7OVldXUqVOXLl26ePFiS0vLuLg46PnywoULf/zjHzdt2iSVSilr+ZRhTzJm4TcAffpLac+JGPc/Hd3d3U1NTfCYO0OuDN4akNhUKhWfz29oaBgdHQWGhkcAgFqtLiws/PHHH3fs2BEUFNTW1gYAgEpVUlJSbGxsdHT048ePpVIpl8stLi4uLS0dHBwUCoVlZWWPHj1qamqCo7OtrS01NTUtLa2hoSE5OTklJaWvr4/A3AoioY+/msvlwpOacrm8u7sbOhQkSXJkZKSwsPDx48dcLrenpyclJeXJkydSqVSlUvX29vb19SkUisHBwba2NolEQhDE0NBQa2sri8Xq6emBi3O9vb3379+PiIgoLS2FaQAAQqGwpqamtbVVKBQ2NTU1NjaOjo6StN1A8EKr1XZ2dubk5NTX18tksq6uruLi4v7+foIg+Hw+j8fr6uoqLS1lsViwYSGkUik0I3d3d0NdEL5aIBC0tLSIxWIej1dTU9Pf3w8/6eHh4dra2o6ODrVajQzU+OlhjUYjEol6e3v5fD406sLc6uvruVyuTqdrbW01Nja+evUqrvLibU4QRH9/v4ODg5OTU1dXV19fn0gkgi9Sq9WDg4OwSdGpZZIkeTxeQUHBkydPuru7YUq4z2hgYEClUg0NDbFYLIFAAPPv6uoqLCx8/vy5UCiEg2F0dHR4eHhkZEStVovFYpFIBE9ISyQSuI7A5/NVKpVAIOjv7x8ZGYGTP3jiWaVStba2ent779+/Pyws7OzZszt27Pjss8+io6O1Wm1+fv7UqVP37dsHt3mDSW2Yvz1K+NlBJ1e0oED/9T+9JfEqdHZ2dnd343N9wJArg3Ex0dCHH8zY2JhUKkWb4iDwZbmxsTFoj8Xdt+KaAX7Gg3Jyf5IyUAZUj2MAACAASURBVOzAeCb4BXKrC3NAY51SYPQUomdAi/SC54Nyho+M63QJZUXQYsPhC8YTNTUqIS6PAOYxgzB0GozSoxxQ81LMm6itKM6MKI2s1WrT09MPHToEFzjx8uNFgrvMHBwckNMJVHG8I3DBimNc0yuqKV4kwnBbFp4YeaOEtUMblAAAUOeGP2k0mtjY2M2bNzc0NMAHX758aWxs7O3tzeVy/f39t2/fXltbi+pI11zpw+A/nRV+OdC/HTQGxv2g/t3l/SdBqQsAgMPh9Pb24lsuAEOuDN4WSAbhYojQn8FHJIp/WvBBwjBOCxqgaK6HskLp0QXlGv848a8UjXjowQcvDP4sXhhUVIDxAYGdx6BIB9QOeLFRCcnxQHkvfhM9ThpGdqPLIPyCohPjrU1vdkoTTSTvCL2DiPLycnhOiU6W8FqpVN66deujjz768ssvExMTIauhUAT4u9CQQG+h7BtCnUIZMHjX6PSeivFm1Ol0cJM53gio45DjYphPVlaWjY1NQEDAnTt37t275+fnt2HDhry8PIFAkJOT09DQoMViCqGSULobbwQc/8QX9DvBRJ8nfWzjP/3bijseJupu+s2Ojg6ouQLsk2HIlcHrgYtg0pAt6Gl0hlGy8RGJ36Ekpnx4wPBTJDDVdtyPliIN0VP4/k+c2CgvpbwR3cG5HKcBCIrEn7z1KLUDNOmDV4E0dHNP0dHpQFWmtBL+Iko/UtgXXSMtkMJ/KE+RSHThwgVHR0cHB4f79+/jDIcvEABM4Ua1oLc5vaNJTOWlVBBNGlC2eN0pP6GKjI6OVlRUXLp0yc/P7/Tp01evXq2pqUGWFdLQIEFv5Im6kv4rAwS8a/ARTmCz2IlG8q8HExWPfrO1tbWzs5MwNMkw5MrgNUCCDzftTsIouOAbNw2J6ShQwEFvf5QPEhh+meOWCv07kQWSfp80jN+Jbk5Sd4ApWJQWIDA1cZJM6A+in5D1GKUk9fyEK1I4x5OGc3+SRjATVQRBh+3xHjcNbsTW6f0CkoYMhD+FSHEitRiPk0NvXmDo2pfAdFy8guPO2Eia4MaLCmMijdsmqDyU6Qu9QSZqxokG5+8ZhKFWiqQBoM3tfv2NOVHxKMObJMlXr161t7cz5Mrg7YDGEEXY4Qnwf1+ryeGik/IpkjTawAXlRMxBGBpC6d825cFxP2P6HZxNSYwgUcGAoZmXLvpRzgQGSnvilDAuM437eY9b30kmPfRGpucAKZASng/ZaUmMw3DjLWoE/Ce8f9F9xK/opTirkdjkgMQ0XQprUpqRkgPeNagxdVgMXUohgX6BAMacoAwMfPhRmpHSHb9bUNqBMgwIbOcB6nrKXgRK8/47KjEhJupu+v2mpqbW1laGXBn8M5hImrytMEKSHQk7PCX9cVxw08mDNOQkeBNPRhqqU2DiDxivICoMnVzxlIhyKExA+Qgp1ygrKNBxfsXbhzSkHNRQFD0S0HQFer+8YYeShnFPdXobL7yjxeId4aXCK4gKhudDIUJcto5rQqD3OGVOg/+K1nopowiVHwI660AMikqF2BcnV7xNiAkmKwzAeNZRdBPN0rRarVwuT05OLigoUKvVk3+Dv0JMUkf8TmNjI4wSgT/LkCuDNwVOD/g4QwnehFlJTBmC/pWI8fRRPD0uoAmaJkdMuu0If2qigo1bQVz4EoZaO75ER9I4mNIgOKnjLUDZ80xilliUCU66MCVMgIf2m+TVlCkFPQ2lEUhDuyvOlBQFEWDUCLPCp0qogvTiUdh03K6hT2h02OqvznCtTqffkU4fP/ACNbJWD0qVgSHN00cFg4kw0XcEsPFAkuTQ0NCBAwciIiLg8TBgKEB+5Ri3jvQ7DQ0Nzc3NJEOuDH4hvPabIQ2VBjS9HR0dhXYVNpvd1NTE5/NxYsD1NjSmKZoNrgVSZDddwXqtDKXQDEEQ8NQm/EkikTQ2Nj59+hSGFkDloWRIGJpeASbxEWcgASQWi9va2qDfQQCARqNpaGioq6uDMdHggxqNpq+vr6Kioq6uDgappU8s0LtwbQy+EZ2PwnkFLySdY+j6IqVx1Gr1q1evkpOTq6qqoJ9hxHlIy8d5lxjPHI3ahD5dIPRBgmFKjUaDBDSlVfF+BxhrEnrLJH1ahh4kaSzO4E0wLuvAC9yioFQqX716xWaz4RGp/6xGpg8YMF7F6+vroRtz/FmGXBn8gqCMNgrVITHNZrMPHjxoZma2atUqBwcH6IwJYKdx6EZXJPSh6EQiG1duKOISpaeceEEP4nRCsb7ialx5ebmVlZWRkRF0Soy/l67eAUyhx2uNJD4sT3FxsZOT0549exobGwEAPB4PbseFwVtgkbRabWpq6urVq9etWwfD4IxrVkWtiuqIVE+0norrf3iZcfUOTDwRIfQWcrVaHR8fb2RkBGMLAsNNWCSmhtLzwSUU3mvAcApFYhMynf6YDSoGJTdgSNioCoShAo2XhKThnxzrDMabPqLvi6SZQPCncMnwK+kCyqigDzYS+6hfvnzZ2NioMzzLzpArg38d6CIMSsyRkZHMzMyVK1f+93//94kTJ6CTHcJwJZIcT9CTGDcolUqhUKhWqxGL4HJ5ordTPmxEonRRS+hV7b6+Pl9f3/feey82Nhblg2iAvpCMHgeGdEXoPR7odDoulxsXF7d06VLodx4edwkKCsLjbJAk2dfXFxgY+O2338JoOVrsPCjeRLjeD0GZfOD8h4qHWmzcFkZAJlb4L4fDsbW1tbGxYbPZlL6mED/Aphek4bQD17ABJqPxpqP3uA7bcE7vL3oXj9utgCZGAYOfAxR+JQytLHhKeh/9u8qMgzIqxp3JAYxcWSwWQ64Mfl2AohP6qZ87d+6LFy+A3qMQofdsgI9aNMpxvZYgiLS0NH9/fxgFHf8YcD5ABIOf0CD1c2qVSgVfhL+RQjPwfmlp6YwZM6AjYlQGnNtGR0fxiEAUNQ4nAzSXh/70nz17BtMrFAqVSoU2E6H6lpSUrF69GkYnpRiESX0QG/SvRqNRqVTInwbMCs4/YJ5jY2NyuRxZvMfGxvDE8F/0K4kZ89HOIIVC4enpuXXr1u7ubvhGpVIJn4J+HqDQhNmixoevFovFQ0NDCoUCL7xarUZ/4aq8UqkcGRmRSqXw3CpqSa1Wq1Qq0Qo0RQIivCF3/nrE+m8GBEHALgOGXDvJHOjX0wXkeMB/QtcAgPr6euhHHWASgyFXBv82IGENAFAoFG5ubkuXLm1tbQUAEAQhEAhqa2t5PB5UFmEQGPhxCgSC8vLy8vJyDocDfdk3NzevXLly5cqV2dnZHA4HdzoP84eCW6PRSKXS+vr6x48fFxQUDAwMkHrNqaWlpbCwsLS0FDrmBePphUDPcMXFxd99993Fixdra2thJDtk/lIqlRUVFUlJSRkZGf39/aimOAWSevUL6qxVVVUdHR2NjY3btm17/vw5AEAsFj9//ryxsREuwep0us7OzsePH9fX1z969Mjc3BwGcRtXGKEZgE6nq6uru379ekxMTF1dnVarrauru337dlZWFoy4JxKJSkpKsrOzy8vLYXA3uVxeUlJSUFCgUChEIlF+fn5mZiasBa554y0DO87W1pbL5XK53JSUlMTExK6uLp1O19LS8uDBg5qamqqqqvj4eBg2BxZSKpVmZ2cHBAT4+vrGx8dDN4qtra137969efMmi8UqLS2NiIiIjY1taGgoKiry9fUNDg5ms9kEtme7v78/NDQ0IyNDJpPRp18/r5j+9Qj9/yCgaevkzIoS/9oa+U2mZQy5Mvg1An1yAACRSLR3797Zs2fX1NTAX0tKSmxsbG7duqVSqdLT0zdt2gTD0YyMjNy4ccPHxyciIsLPz+/x48c6na6oqOjTTz+dMmXKnj17YKg49BaoaUG6FQgEQUFBzs7OoaGhe/bsCQwMhKFAWSzWhQsXrl275u3tfeDAAbjwSdkBS+pNkQCAgoICIyMjJyen8PDwzZs329nZQWe8Go0mPT3dx8fn+vXrPj4+3t7enZ2dgLbvF+i/wIaGBi8vr4CAgNzc3IcPH5qYmMDF1Obm5i1btri5uUGzcE1NTUBAwMmTJ69fv378+PHFixfn5eWB8VgEaQDw18ePHy9ZsuTdd9+Njo7W6XSxsbFffPHF3r17BwYGRCJRbGxsaGjovXv3PD09r127Njo6KpPJjh49um7duq6ursHBQS8vr++//z4nJwdgdgKKoFSr1ceOHXN0dBwaGqqsrDQxMbGzs4OCJiUlZcaMGbt3746Li3NzczMzM8vIyIAtEB8fb2Ji4uvr6+fnN2/evICAALVaXVtbu3r16m+++SYzMzMhIeHzzz//4osv7ty5c/v27Y8++mj9+vUsFguf4tTU1PzjH/+wt7fn8XikoUH7tXrqG6Z525QMcKDRiA+Y31gzInJ9+fIl/mkDhlwZ/CtBt64gRUQgEMBwaZBdSJLkcDgrVqw4fvy4SqXq6ek5cODAjh07JBJJa2vr1q1br127JhaLb968+eDBA61WK5VKvby8TExMioqKYIgYJG2hfRKK4/r6egcHh6ioKJlMlp6ebmZmVlBQoNFobty44erqyuFw6uvro6OjGxsbSWwZFS88/Dc/P3/WrFnBwcF8Pr+0tPT7778PCQnR6XSVlZVWVlbXrl3r7e19+PDhjBkzjh8/Dpmekg9JksPDw3v27Fm/fj2M152dnb1gwYLi4mIAgFgsPnjwIPSMPzQ05OLicvz48e7ubqFQeOXKFTq54qSCVk+hofvmzZsffvhhZGQkSZI5OTmWlpbPnj1Tq9VXrlxxcnLq7u6GUxMLC4vc3FySJC9fvvz999/DcEaPHj1asGBBXFwcMNxdjC+kqdXq48eP7969u7e3Ny0t7cyZM/X19dAk3tDQsGTJEmdnZ4FAwOPxtm/f7uXlpVQqWSzW4sWLbWxsRkZGRkdHT58+PWPGjNTUVJ1OFxkZaWRk9OjRI6FQaGZm9uc//zkuLi4vL8/CwgKuRiPVWavV8ni8q1evpqWlwYBx+KzirYjztfcZcn1DjNtEv+3Wg/Wqq6uDxiHAkCuDfw0oHxXa10Df8iMUCnfv3v3tt9+Wl5cDALRarVgstrCw8PDwgLHhQkNDt2zZAkOzbdmyZc2aNXFxcU1NTVC302q1UVFRmzdvhjZMElvgxClcIpG0tLTweDw+n//w4cPZs2ffu3dPrVYnJyf/8MMPBw8eTExMbG1thWouKi1pCABAbm4u0jLVarWVlZWNjY1AIAgJCVm4cGFiYmJGRkZsbKyDg8OZM2eEQiHA9hsDPdEWFBRMmTLl1KlTcPW3ubl57dq1RUVFMM9z587t379fKBSWlJTMnz//2rVrsAolJSVr1qxJSEgAAFBKhVoYr3JfX9/q1atdXV0HBwcvXryYlJQEAODz+Zs3b/b19UWFcXZ29vLyUigUiYmJq1at6u3tBQC0traamZmdP38etwnji9mwqJ6eniYmJocPH962bVt9fT3q7u7ubjs7u9DQUJjYx8fn8OHDIpHo2rVr7733npeXF0xWX19vZGS0fft2kUjE5/MXL17s7+//6tUrFxeXzz///ODBg35+fn5+fpCwSf0KOlrMA3rzI5r94IX8KUOXMox/q/TAgIJ/ortra2tra2spjjYZcmXwC4Kip5L6NRiKpgUAEIvFe/funTJlClTddDqdUCjcsmWLj4+PTCaTyWShoaF2dnYw5mh2dvaaNWuMjIzWrFmTkpKiUCgUCsXFixdtbGx6e3sRreKWKETnbDY7JSXl0aNHAQEBn3/++cOHDwEAIpEoOjp61apV33777aZNm0pLS2FitNsIrwUAIDMzc/Xq1WVlZQAAmUxmZWVlbW0NdxGbmZn19/fzeLzu7u6enh6RSITLfbzKOTk5n3/++cWLF2HOjY2Na9asyc/PBwAoFIqgoKADBw5IJJKcnJzZs2fHxcXB9dfS0tJly5ZFRESgRiYw94TA0G0CpJnAwMAlS5bcu3cvMDAQLmlzudxNmzadOXMGAACzPXz48P79+5FCD+cobW1ta9euDQgIwB01UDpOq9UeP378o48+WrZs2cyZM6Ojo5VKJUzZ0dFhY2MTHBwM/w0MDDxy5Mjw8PCFCxf+93//18PDA9J/U1OTsbGxtbU13Izm6ur6ww8/+Pj43LhxY/PmzR988MGyZcvS09NRZfG3oyqjsv0Sm2IYcv39gD6TfhNUVVVVVVVBcmU0Vwb/UqDBijb+kNhiDABAIpE4Ozt//vnnhYWF8FeJRGJpaenh4QFVloiICAcHBz6fD4/ctLS0JCQkWFpaWlpaNjU1KZXK0NDQ7du3w606E+2eaGlpOXDgQGBgYH9//927d6dNmwbJVSwWS6XSzs5OaHT19/dXKBT0NTyAkevy5cuh5qpQKGxsbLZu3SoWi2/cuLFo0aKWlhb0Rrlcju+ugvnAj7Curm7OnDmnT5+GDdLa2rp06VK4wKlSqaDmCrduGRsbx8bGwmTl5eVLly6NiooCAAwPD3d3dyuVSh3m8gm1rVbvzfXFixczZsxYsGBBTEwMtFGLRCJnZ+cjR44AAKAKaGdnd+bMGY1Gk5aWtmLFCnholcViLViw4OzZszrsbCJiNUThJ06cmDVrVnJy8r59++bOnQvttwAANpu9YcOGwMBA+G9AQIC7u7tYLE5LS/vb3/5mb28Pi1dRUTF9+nQPDw+4bfjhw4cffPDBvHnzamtrIyMj33nnHWNjYxgFjzJHGRkZKS4uhqvdpKEB/2cYsgx+l3grckXJqqur0YYmBIZcGfwrQBGL9A0OYrHYycnJ2NiYxWIBAAiCkMlkdnZ2GzZsYLFYzc3Nu3bt2rBhQ19fX1NT0/nz56urqwEAWVlZmzdvfvnyJUEQ0dHRFhYW+fn5TU1NcPuozvDYGQAgNTV11qxZISEhHR0dp0+f/vDDDw8fPtzQ0JCYmBgeHj40NDQ4OOjh4REYGKhQKKC/AjQbQCUfGxuLjY2dMmVKYmIiAGBwcNDMzGzdunWDg4O9vb07duzYuXPny5cvuVzuxYsXg4ODhUIhzqzoenR01MnJae3atZWVlRwOJyIi4h//+Me5c+eUSuXAwMDOnTtXrlxZX18vEonc3Nzs7e3Ly8vr6ur8/f0/+ugjPz+/sbGxO3fumJmZQWWXYgZHr9PpdFKpdPPmzX//+98zMzMJ/WGhpKSk7du3V1dXj46OJiQk2Nra1tbWAgCePXs2Z86cs2fPPnny5PLly1OnTrW3t+/r6xvXQk4QREtLC7Qi5OfnFxQUfPnll4sWLUpOThYIBHV1dcbGxo6OjiMjI93d3ZaWltu3bxeLxSKRyMXFZcaMGVlZWS9fvnR2dp47d25hYSHMkM1mL1261Nraenh4uKys7JNPPtmwYQPc143XiyTJhoaGBQsWuLm58Xg8AttFzJDrrwoT9civs5v+CXIdGxuD3zv6RuCvDLky+FcAyWJksMUVQQDA8PDwjh07rK2tJRIJ0J+5TElJsbCw2L17d3x8vJeX18qVK4uKijgczu7du11cXGJiYk6cOBETEzM6OgoAePr0qbm5+Zo1a2JjY1UqFa4Zo7fU19fv3LnT2to6JCTk7t27tra2ZmZmJSUl6enpTk5OZ8+e9fPz8/X1raysRMyEL+DB6/7+/rCwsLVr1wYFBfX39+fm5m7ZsmXbtm11dXUAgJqaGjs7O2trawcHh23btiUlJcHC4LSKKl5dXe3s7Ozo6BgSEnL58uXVq1e7u7tzudwXL144OjpaWVmlpaVBvjly5Iizs/O5c+fOnz+/Zs0aT09PuD767rvvXr58GegP2gKa2wc4M4iOjra2tq6rq4NV0Gq1CoUiKSnp9OnT165dO3v2bFlZGUwvk8mio6OdnJwiIiIyMjLs7e0dHByampqQcgwM1cRnz57t3bvXxcXl6dOnbW1tp06d2rFjh5+fX2NjY0NDg7+/f1BQUFdXF5wWZGVlQQtzZ2ent7e3lZWVnZ2di4tLfn6+SqUi9Gd70tLSsrKylEoll8uNjIxMSkqCh6NQ7WAmPT09FhYWc+fOraqqIrGA7T/LWP2JmTBAeEOiAr8Oun1zckVfgVKprK+v5/P5pGEEybcjV2bYMfiJ0Gq10MMAGr5QUPb39zs5Ofn7++MMpFAoXrx4UVJSwufze3t7KysrBwcHFQpFW1tbTU1Nfn7+06dPh4eH4SMqlaqqqiorK6u3txdxKq6/EgShUCg6OjoqKys7OjoUCgWHw6mqqpLJZKOjoz09Pa9evSovL+/q6kJLjJQ5AbypUql4PB6Hw+nu7pbL5QMDA21tbW1tbWjPKpvNLigoKC4uhv5UUVaoVLjK3tfXV1tb29HRIZFI2traOjs7oc8ELpfL4XAGBwchHfL5/MbGxp6enuHh4c7Ozp6eHoIg8vLyFi9enJaWBjDBRGC7hZHmffXq1ejoaDhx0eoD6Go0Gg6H09ra2tfXR2LW79HR0d7eXqFQqFKpent7ORwOqhpKhowQcrmcz+cPDQ3JZDK1Wi2TyQQCQU9Pj1wuVyqVEolEKpXKZDK5XC6RSHBbgkgkevHiRXFxMTRBA0z5Rp4uNBqNQqGA18g5BupTpVJ56tQpuNAO9GvPdHPFm+PNVRYGb47XNumvqtnfilzhR6FSqerq6gYHB4EhRTKaK4NfEJQxShD/j733jqoi2fbH77rrrftmrXffm3XffRPumzxzRx0TOooBMUdMKCICggqohEEwgSgqImIGMWFABQliIIgISFTJknOOkjOHw8mnu35/1O/Ud5/uc46oOHdmXn/+YDV9qivsqt6f2ruqd1E45g5xYPJ4vICAgODg4MDAwF27dqWmpiIFTzD2tTOyJQmQ8ic9sFykfN4qrbwLRl3mBNAWZO+SRarmmoz8YfWI6qeBEayuAvC+ujRyuTwlJSUwMBCfH4BAyF/SUizthoYGOzu7Fy9eQAZlVJVByeyyGKT1VnpQrhzhQaWUyLSD0a3kKRJVWK6I9PT8+XMzM7Pw8HDy03tq55ErVg4YIxHUyMlV5cD4lfG25Iqn7Hl5efiLefgIR64cPiBoVUBgXJaWls6bN++TTz7R0dG5efMm3miKk8HtOZAdGe8hzVqKo5WD0SNVJ64QFU8D4qfAkrDKs/AIQcoVgfoYgfdoECMCEjOhDZIM7pqGVaXBnACyL6U41oakkclkPB5PKBQyTn1BCo6XSCRPnjxxdXVdt26dtbU1CRfF6BdYKKmwHET5pxSxBtkbp6HwKbBpGboN5KwvUNkzIdI1sNW08gyDZIh3YMlkstzc3Li4OGyFvz+5qhurHDRgJFIaiTB/OwIf+QAgA1IgEOTk5JDAqySBJnKlWRtPfiPt5/B7AdS/0GQh5Mfj8W7cuGFvb3/79u2BgQFa4SVGwOjEpMIgDxk4D5WUxVDQREfjO1gL06y49gyeJoGZGDkQ/Q5jFOOKkW8uIYswGktWBGFxxExkFMSoJ5wZMCRM5gpwPoEvhoaGTp8+/fPPP69ZswYvqcIXmQILyXIQWQbnRrwLJMwyrBiUKsMWZzSNUSKpKv5QFdYBG9k0YG7YRpxYDr4vIpkjQM9k2LzzWB25buUwQqiT5G9TvCMfAOQlwgtSxIFEntJErnjEk4jb8NUaLcAGwIsPURaHXx9Qq5KJGtSJWG/i2OskIjzhG/g4yRCp0oNI1WhRqS4ZiWlgezHusPNRl5L9KrLTMJ5FrAP4ICjWViyVpcsUB+KSp5Cymd7S0pKdnV1fX49NXpiSkTOtPDVhMBmjhgx5UmAiwmgyvk+6HnY642A7dutgZzFm+TAxo3rsvh4h2CPkrR7n8AeAOnWhDngcisXizMxMfDok1BuayFUGTsr8QEON8U6SC4Yy5fC7A0P5qiQYWmEIkjSYYtl7Z1RS3RtfA7behz/B3Bj5kxJHUoSG+0gV0+AE6mTCrgPjDkN6cImU5A9pEuYA+QwWxyBXRq+pfAc1SIY8zsgKth0uPyMWsTGaQ8TF7jWVwkfvRI3sFr1DJhx+13jbAUApwmunp6fjfXkw/RvcwsPDw2T7AHqnIas5f9gA+CrCl5wb379HqFNVDO0JKYRWo9DhHQ3ZsseJ5p8YaTRXW3MzNTSfwaCwFezS2Y+rK4tWYzRTYMsPrbx+yWBrdVV9Y93eqvmkVgyaZ2+b0ixt+BNDsCOs6hvxtl3P4Y+Htx0A+FeRSJSamtrU1ISAYkGEXFVmRFFUa2srDlUD4599iJYg5ZecW+j9vWN0NRQxrWCeKnlLc33YiRk1fKv3Sl0ydvUYRDgSmWhOQAG/MaNpKkskPKTSElUnnNECzZolsJme3IQWLdK4rRpWm2HBv3M92Xi3rDj8HvG2AwAnEAqFL168aGhoQCO3XGUy2cDAAN5lAJddRxfkDWG83mxlxA303z7erctGkoxW77fUoH8ZFYO2DlI1p3z/Iaeueu88nlUmYzMK+Zc4hMkKN8mHUh/GCL6Do/6isctSVwGK5bUi0lOZFVIlivepJ6dw/i+DPQBGolXekVwZb9oHGm3kjYKbON5HH3H4l2Ak3TTyIcu+yTZQRk6uIyzobd8ulRmq5IZfgbQYpicsnQYzV6SRXN/zLWM8rjJDWhWFq5Q8e2rCnqmoK4UDh7fF277+OIFYLIbkSh55w5or+eQfgcn+qDVFAcZ0mwbkqvJd4vAbxBtH5MiHrIb82abYe1LXG1X8O1SSofE/HLkyioY8ioAty5ikwo27pEq0xv1BGgqlVVGpOpCCGIYmERRDemxmhduGR0NsHDj8P6gbtJrTi8Xily9fYnKFCuoN5Er2+o/6UIZvEY52Njg4iEOcM7ZjvFVrOfwLobmP3qorR57DqA+M0c2T/pBrmeyy4L8MUscVoJT9rozHR1hDdSJS2SPsm+ypxkhyY8+230lIHDioxRu1CmN84nEoFApxzHOk+O4cJ3hDhKbRUjHqciZVFIvFDQ0N9fX18LVhEKU76gAAIABJREFUvFofrjIc3h+aR6Q6vE8R75zPWxUxuhmOSiU15K9S8vDf92emN5aoMj37WZV5aiiL7cd65yZw4KAOb6UBcAKRSJSYmFhXV4eUR/tvIvwhfnOEQiGfz4ehBuQgUh33Uv3GwR6UDLD9k5p7U+VP6jL/cPUflWzfv3rqcma/HRpKfP92MR4fST4kvTrBaq6Vuma+W/05cNCMd9AAQqEwPj6+qqqKVv6y/DdBrgQw4gz3Uv2+oI6cICjlcAcjoYERFvSB6v/+2X5QqHxBRig69s2RFKc5c83pNfw7ksHAaOMba8uBw7th5EoAJ5BIJAkJCTU1NWjkbmH2SzgaNVdbBIkWi5R3PXAv1e8FGkYk4/4b1fQb8xn5C/BuTRitDD802KyjQTIq74+8ySPs37fqnZGkVNnGN9aWA4cPDTwOxWLxs2fPMLnC+Nj/SsuVVrVJAV+Q6Ggcs/5RoaFPR8IN6vCrVfI9sx3FrEYuk/cRlGY5w6VcnIC81G9V+fdPqbm4d3iKAweVIOOQx+OlpaXh2MIkwij6l5MrrbzbnnwFzzjr4wPpOA4fDiNUlxoeZP9Kq99A/iEGiYZsR16KymdHfSSTV+mNAnlj6W8Ur8ocILki5XnzOxTxxoq9hWhG6XEOHCBoxQlaNE13dHSUl5fzeDxyDAlO8wa38IeuHwGkUoYhy70Vv0e8sctU/qq5r9njYeSq+Z2bQLEC8tFv41BhJKBHY7+uulJUyudtc2C3biQSZliu8Ka64mARI3nN37NzRyKT0e0UDn8k0KxJKqU4obmlpaWiomJ4eBgf8ExCBf/rNzTRyq5gCmxcGslbzeE3CKIuR5gYXr+xxzVzgIZS3m0gaSBX9PYan1YVQmEUQSlvGXsrFmcIVh1UNlkluWruQZibumxHjpE8q1KxMNr+zhXg8McGHDn4Ap/ohRB6/fp1ZWWlQCBgBBz9TZAr+2Vj/PovrB6HdwBbrbN1GVTWjGc1EyGDAN7ImuwM32pQfYgRSKui6lE0Z2llgnyHxzULmV1Plf2ouXR1/fIOQmAPLXY+Kot4n0I5/B8EGSqU4nxMhFBzc3N5eTk+4YbsyUW/BXLF4Ib4HwbqVBjFWpNTF8fujapWnd5/Y31o5ennvxxEDvCIG3Up3ypbkuc7czat3j+sMjGbsaB9r7mgkZOcytHCMIIZx9yyi2BX9TcyHjj89kEDcsU82tjYWFJSIhAIaGDOot8OuXL4w4BWtfJHqY+5r0FZq1N8tDI3a1aO6lTqKDX3vUCzyFVdsreqM8x2JHSlQcgjJFd2PipJ7h3wxobTIyBXpOzWY5Pr+9SQw/8pQHLFY6y+vr6wsFAoFJLhh1Ny5MphlEEp7/eG/Aq12Ag1tWa9P5K1OjY3MNK/kTbQaPMxLFGz/3YkrKa5iJHXhC2WETreYVYUOAKPfFA38mq/bUNoFk1CqaocOZoHAwcOKsF+O8gErra2Ni8vTygUIoR+i25hDn8YEK3K8Em+lS7ToAEZnKQyT5U69I25qaueBmX9DiAl0mo214xECAjw/fuwBftBGvTXCMlVZSY0OEFSw1NvrJ5KyWvoSoZMRlLbd8D7PMvh9wj2CCTkWlNTk5OTgy3X39ZuYQ5/JGCzFcewZKtFdRpN5R11ShD/+w7kynZEq8tK5YsEjbD3UdC0qs971KXUUJDKNqpcZNVcVVqZwGAbYauhcBi5Mf4lVjhJz95uPUIBQlmp7DX4LKMVI28yeZz9CK3qyJCR1JzDHwzsd4qM85qamtzcXJFIhDjLlcOoA2peot/hX5gAqTrWm+SDNCpfoliRKsVH/jLsLQahwhJJTWCVYHpIvQz/LUzM0LywFXhthlEZdgMpAHyTzW2k7aSG8AIXxMgfKeKdsmUFJanukAx2hhRw/DLSI2UdRIMxAEXKmHixawUlSQqFFEsrCJtkwp79MCoG78Pv6cl9kj8jcA2MbAMrQIRAKw8tDv9HQAZDTU1Ndna2QCBAIz/PlQOHN4IoI7maU0IpxQo/W/VQrE9FaWWOZOtlhhJXpx8Z+SNlTU2z6BaWRaoHiQ3WGYdloVncBptA6oPPoiCeIqLcGTKkaRrHdqHAzi98Uw7OsWA0BxbHyBNWjEGuDLGTC+hyYJvplPLMg4AsAZD0Uqm0qampubmZJICyJZmQzmITJLueDBYn11jClHIoNyhnxghBaiZ28C/Jk1RMKpVKJBI4mGFuI9w4xuEPBjKEampqMjMz+Xw+Up5sceTK4b1AA0ojikwgEAwPD4tEoqGhIYlEQmxZvCDBUNNQ0yGWica4SQPihI8wdC4CXj6SHj7I4BWoiMnjMKVKdcyuFeOa0BVi6WJ8gHFeXh6Px8O/ygDgtAA2ELaF0QqpVFpUVBQZGZmcnNzf34+UuYTRU2z2wv9iFoH0ye4UxpwD1xxPICiK6u3t9fPzW7FihaGhYWJiImREdoaM/d6UskOCYjnP4cihFJY64ULYWUh54kVESu5A4xVKEhrElCImq0QiIQHZ8R2SCS4dRpTl8IeEyv7FN6urq9PT0zG5wkHOkSuHUQA0HWQyWUBAgJ2d3a5du9zc3KqqqhBCnZ2doaGhJ06cOHz48LFjx9LS0oj9x1CLUJ9C/YgAocoVYGhb+AEG3KpKg1hltCrbCz/FfoQYJTgNORKRVlilpD40i3ERS8tD8m5paXFwcNDR0Xn16hUCnlKcrRycDcXgJKSKXBFCPB7vzJkz48ePnzlzZnZ2Ns3iY2KNkTs4WhupGC5XIpEQW5NBbMSohd1BKUx5iUQyNDQUGBhoYGBgbm6+ePHiq1evYlucQWCQ7+EYQMr0yZYDESCj92lgp4rFYpFIRDhSJpMNDAyQO7TytAA6CYgokDL3Q2ueMVeA9zly/aMCvtHsnxBCVVVV6enpQ0NDiCNXDqMOSEVyufzq1av/8R//8ac//WnHjh319fUURXV1dQUHB8+cOfPPf/7zunXrUlJSsEaGWpLkg5TtPMhYRLsRrQ31L1F8lPKOZaTQnqQs6IGUyWTYvFZZGVwQTdPDw8Px8fHZ2dlQ4UJ1j0UBtS1kWblcXlNTk5aWhiO59Pf3Hz16dPz48S9evEAKVyRDjITIIT2TDBmCEovF5eXlrq6uU6ZMefHiBSEknAlsHVJwLSFXYncSU4xS5UymWaYeEQV+qqOjw9zc3NPTs7e3t6ysrK2tjUGllMKBAfmJ5I9U+RJItSlFTBxYVSxzcrO/v//BgwcFBQW41xBCBQUFPj4+2JRnPEVGFywL1oQIkJitMBljrKrTvxx+73grciU3EUeuHN4fREsSjdbf379s2bL//d//jYuLQ2Cl6vjx499+++2zZ88ohaVIjD+GEkeASJBysDECbGOprAz8l+QAb6o0NTBFqatGWVmZgYHB3bt3EULE2csomgLGLiQkhBCfz/fx8XFxccHuI4TQkydP1q1bl5ubC2uOW8rOmRjH0MaFljrGo0ePpk2b9vLlS0aTcSaYTeWsFV+GNKAM2TMYKFXGI9XV1bNnzz537hxJwBACOTCEpmm8uxKB86UheeMS2Q0k0kAIicXijo4OspFELpenpKTMnz8/Ojoap5RKpW5ubosXL+7o6IA5SCQSsoZKuB8pjxahUEjui0Sinp4esViM/yWuDjlrZZrj1z8qNJArdgtz5Mph9IF1CiQ/mqYtLCzGjx//8uVL6D718vKaMGFCdnY2Avt9+vr6Ojo62tvb+Xw+pcqEJawjlUobGxtjY2PT0tL6+/sJjbW3t+fm5paXl5O1xo6Ojvz8/Pb29tbW1szMzMbGRoqi2tvbY2JisrKyhoeHSRE1NTWBgYE3b97Mzc0Vi8XQzoNe34aGBhsbm48//tjS0jIrK6u1tRUhJJPJSktLHzx4EB4eTu6QGQZSaHycz7179yZMmLBq1aqYmBh8rvKTJ0+MjIxevnxZXFz8/Pnz3t5epGDEvr6+kJAQJyen06dPFxcXE5pHLMsYISQUCtPT0x89epSXl+fv76+lpfXs2TNcgfb2dj8/vwMHDly/fr25uZk829zcHBQUdPHixeTkZLzo29vbe//+fT8/v6KionPnzu3duzcrK4v0JgWc6vhmQUGBh4fH7t27g4KC+vr6EEI8Hu/8+fOffPLJkiVL0tPTSW1hP2Lj8u7du1ZWVhs3bnRzc6urq0MsPy1k2aGhoYiICHt7e0tLy5MnT1ZVVeHEhYWFu3btMjAwsLW1TUpKoihqYGDAzs7uL3/5y8aNG69du9bS0hIeHj5u3LgvvvjCxMQkJCREJBJVVFScOXPGwsJi69atQUFBQ0NDmKcbGhrOnj27detWb2/vlJQUd3d3ExMTHBng8ePHW7ZsWbt2rY2NTVpaGhyT0NVMehx2DYc/DEZOrgQcuXJ4O6hUHAxrTyqV2tnZffPNN/fv3+/r6+vr6xscHBSLxUeOHBk3blxmZiZCSC6Xi0Si+Pj4Q4cOeXp67t69+/r161hNM4wArJ3FYnFUVJSVlZW1tbWRkdH27duLiooEAsGNGzc2b97s6OhoYWFx+PDh3t5eiqKuX7/+888/79mz58SJE0ZGRuvXr/fz8zt9+rS+vr6Ojs7Vq1dxVRMTE+3t7b29vU+cOGFgYHDv3j2iHCGHSaXS/Px8fX39//zP/1y4cKGnp2dBQYFEIvHz8zMyMtq5c+fWrVvNzMxevHjB1rbEkXj27Nl//vOfM2bMcHZ2fvjwIUIoLi5u0aJFnp6e3t7eJiYmtra22MDq6+tzd3c3Nze/evXqzp0716xZk56ejsByIPReikSiy5cvr1279tChQ1euXDEzMxs/fjx2GHR1dXl6etra2np5eW3bts3S0rKgoICm6eLi4r1797q4uFy+fNna2vrixYsDAwPV1dWGhoaff/758uXLtbW1J02aFBQURAEfMmTWV69erV692s7O7vr16zt27Ni3b9/r168FAsGRI0f+9re/rV69OiMjg/AlHCRSqfTq1auzZs06dOjQkSNHJk+e7OLigrUSETvsdx6Pd+nSpblz57q4uOzbt+/77783NjZub2+vq6vbuXOno6NjRESEo6PjsmXLEhMTpVLpyZMn//73vy9btuzixYutra35+fnr16+fPHnygQMHoqOjGxoarKys1q1bd/v2bRsbm59//hnbuM3Nzbt27Vq3bp2Pj8/27du/++67zz//fPbs2SEhIY8fP54zZ86WLVt8fX1nz569ZMkSvIdArrzKThooVyyZq3SNcPgDgOGrQAjV1tampaWRDU0kJUeuHN4ObHJlONawLt65c+e///u/m5iYeHt7nzt3zt3d/cSJE3Pnzh03bhyZ/ufn55uamp49ezYtLc3d3X3mzJnh4eFI8VUJIWxcRFZW1tq1a48ePdrc3BwTE7Nw4UI/P7/6+npTU9P9+/eXlpZeuHBh9uzZCQkJCKGMjIyff/7ZxMQkOzs7MzPT0NBwzpw5T58+zcnJ2bhx46pVqzo6Onp6erZu3Wpvb5+RkREdHa2trb1w4cKuri64HEgWI0Ui0f3793V1dcPCwtrb2wUCQWZm5vLlyz09PZuamsrKygwNDU1MTOrr66HbFlpgFRUVNjY2Tk5O9fX12MKOioqaMWNGUFBQR0dHcnKyrq5ufHw8Qig5OXnq1KlOTk5FRUVXrlz56quvbG1t8bSDwa8IofDw8KlTp546daqzs7Otre3w4cPa2tpYwoGBgevWrXv+/LlEIsnOzl64cKGLi0tLS8uJEyfMzMyqqqqEQmFoaCje1isSiYKCgr788ksrK6vExMRnz55hc5/Y8aRf+Hw+Zia8bSouLk5HR8fHx0cqlWZkZGhra1+5cgV7UKHZShy5J0+ePHz48MDAQFtbm76+/uLFixsbG8nIIdLDw6mkpERbW3v+/PmNjY09PT2enp729va1tbWXL1/W19cvKChACJWVlc2fP3/r1q3Dw8MpKSmLFy+OjIwcHh7GszcPDw8jI6O+vj6ZTNbc3Ozl5ZWYmIgQCg4O/uyzz7y8vGQyWXR09Jw5c+7du4cQevDgwX//938bGBjk5+cXFRUZGhr+7W9/27Nnz+XLl2fOnPmnP/3p+vXrSNmBzLBcGSv3HP5IYMyliOWakZFBNjSRxBy5cng7sMmVMeCwa3Tnzp1//etfDx8+nJiYGBsbGx4e/uTJExMTk7Fjx6ampiKEhoeHT5w4MWXKFGdn56tXr9rZ2Y0bN+7kyZOMnMnqrK+v77Rp01JSUhBCQqEwLS2tsrKSx+Pl5uY2NjYKhcJr16798MMPoaGhNE23tbWZmZmdPXsWa+rDhw+bmJjgqaW3t/fixYvLysoyMzMnTZpkZ2cXEBBw6dIlc3PzLVu2NDc3kxZhK4RsNI2NjV21alV5eTmu2+nTp3V0dLB+p2nay8vrhx9+ePz4MWNrEq3w6HZ2du7bt+/s2bNEVk+fPl2zZg32vgqFwtWrV9+7d08mk508efKLL744dOjQ06dP79y5Y2VldfTo0ba2NqTsdcQXhw8f/vHHHzMyMnCeoaGhurq6BQUFPB5v+/bt5ubm3d3dWNqOjo5r16598eKFoaHhhQsXcPqKioply5Z5enoKBILExMRZs2Y9fvwYgU9O8XYeaJFXVlaOGTNGT0+vs7MTIdTT07NmzZpVq1bV1dWVlJTMnTv39u3bNK20LYiIVCqVtrS01NXVlZaWhoSETJ8+fcmSJU1NTVDmRGKYuf/+979v2bIFa67+/v6Wlpauri5ra2t7e3s84RgYGLCwsJg3b15zc3NOTg5uI26dQCA4cOCAubk5XkoXiUTd3d1VVVUxMTHm5uZffvklrmpCQsLatWufPXtG03RwcPCUKVPw/VevXo0ZM2bKlCmurq7Hjx93cHAwMDAICwsj+5vYr4Nmt7C6+xx+L4AzP+JrqaqqKi4uxhNKjlw5vDtUkivZGEIsV3t7+zFjxjx9+lQsFkskEqzdjh49+u2332Jy7e3ttbS0XLlyZXZ2dnNzc0NDQ2VlZXt7O3S4keIEAsHx48dnzpxZWFhIlC9mr6ampidPnoSFhdna2o4ZMyYqKgoh1NDQYGRkdOnSJWx0HjlyxMbGRiQSSaVSHx+fNWvWVFdXR0ZGTpo06eHDhzwer7u7u6Ojo6+vD7YC+oflcnlMTMzKlSsrKipwq48ePTp37tzq6mr8761bt7799tvg4GCKosinonA/Tltbm729/fnz54lqTkhIMDY2zsnJQQjxeDwDA4OAgACRSLR///7p06dnZWVJpVIej9ff38/j8fDuLfg1EUJIJpPt2bNn0qRJZWVlCCG5XB4cHLx8+fK6urru7m5jY2N7e3u8b0gsFh86dGjlypXJycl6eno3btzAtWpoaFi2bJmrq6tYLI6JidHV1U1JSSHLxjRYBCXVLioq+u6776ysrLA24fP527ZtmzFjRmFhYWFh4axZs/z9/cnAQMp2NkVR5eXlhw4dOnfuXEBAwJIlSzZu3Ijpn4wrGjiHHz9+/M9//tPT0xMOuZ6eHgsLi127dmFy7e7u3rJly/Llyzs6Ol6+fLly5UpsuCOEBgYGfvnll23btuGNVHw+39/f38nJ6e7du0ePHp0yZQpenG5ubt69e7ejo2NkZKSVlZW9vf3r169pmn758uVPP/1kZWXV2dk5NDTE5/N7enqGhoZo5Q3PFNhypZk+OWb9XYNoA/wvVhESiaSysrK+vp6McDkX/pDDu0EduRJTD+uagwcPjhkzJjY2Fu6o9PDw+P777/Fe1qGhoQMHDixYsIDYgsPDw4ODg+QrF8hwAoHg4sWLM2fOxJYrBjaDHB0dvby8Ojo6bty4MXPmTJx5c3OzkZHR9evXKYoSCAQHDx785ZdfcN1Onz6tp6dXXV396tWrmTNnYn8mQkgmkzU1NQ0PD+MGks9wSTViYmIWLVqUl5eHqxQQEKCrq4tXQ2Uy2YEDB8aPH5+cnAxtFyIZmqZbW1u3bdvm5uYmEAhwiZGRkatXr87Ly0MI8Xg8vDBMUZSPj8/48ePJlte2traKigq8eRVuRcZSvXz58qRJk5KSkhBCEonk2LFjCxYsqKyslEgke/fuNTY2xtTV0tJiZGRka2tbXl6+fft2Nzc3rAKKiorWr19/8+ZNhNCTJ0+0tbXj4+PxpmIof0h4zc3NS5YsMTY2xp6A4uLiRYsWbd26tbOzMzc3d+rUqdevX8cNZAuBx+Pt3Llz27ZtLS0tVVVVa9euNTIyKikp4fP5JBlc301NTdXW1t65cyfe7dXU1JSfn4/Xkg0NDfHMpqCgYMGCBQ4ODhRFxcbGLl68OCYmBkcv4fF4u3btMjQ07O7uFolEGRkZS5cu9fX15fF4QUFBEydODAkJ6e7uLi8vP3HihJub2+XLl2NiYgYHB3Hl6+vrV61aNW3atPLycoqiuru7ExIS6urqenp6EhMTS0pK8JZjzh79vwMGuWJ3SFlZWUNDgxwAJ+DIlcNbAKp1eBOuL0ql0t7e3h07dnzxxRcPHjygFB8tyGSyvXv3fvHFF3Fxcdh1fP/+/WnTprm7u9fX15eVld24cQOvmDK+s8SbkDMyMhYtWmRra1tTU9Pa2hodHV1aWpqenj579my8pfbAgQM//PDD0aNHi4qKqqqqFi9e7Ojo2NPT09TUtGnTpmXLljU0NPT391tbW//www/x8fF8Pn/Pnj1z5869ceNGenr67du33dzcenp6IBkgsKgWFxeH3chhYWFNTU2NjY2bNm3avXt3dnZ2aGiojo6Og4MD3jNMniKSkcvlPT09O3fu1NPTi4yMLC4upijK29t7woQJMTExcrm8vLxcR0fnxIkTMpmsuLh48eLFa9asuXnzZnBwsIODg6enJ9zqRYFgQ+Xl5atXr7awsIiOjg4LC5s2bdr//u//hoSEyGSymJiYdevW3bhxo6yszNPTc9myZVFRUTwe786dO2ZmZnFxcXhj8K5du0pKSnp7e93c3D7//HNnZ+eenh4E4ikybEqJRHLz5s05c+Z4e3snJydjbzO2d4ODg7/55hsrKyvsXWcMGJqm+/r61q1bN2vWrPPnz587d27WrFnffffdtm3bsPlOLH4iwL6+Pjc3t0mTJu3fvz8gIMDBwcHNza27u7ugoGDz5s0HDhwICQnZs2fP6tWrnz9/jhDKzMzU1dU1NDQ8c+ZMZWWlTCY7d+7cmDFjdu3aFRcXl5ycvHTpUisrqxs3bhw5cuTbb79dtmxZUFBQeHj4mjVrjh8/fuXKlYCAgJSUlK6uLoSQUCgMDg6eP3++ra3t1atXnZycDAwMMjMzk5OTtbS0Vq1ahUM8wnCYHP7YoJS/csbkWlJS0tDQQClvUEAcuXJ4K6gjVxqEg6iurnZzc/v222//8pe/bNmyBX9rMTQ09OjRo59//vmjjz7atm1bSUkJRVE9PT0XLlxYu3bt1q1bDQwMTExMsGHKWHjDf4VCob+//8KFC42Njfft2+fi4lJcXFxZWblx48YVK1acPXvWy8tr6dKlOjo6oaGhhYWF27dvt7CwqKioyM/Pt7S0NDExiYuLa2hoOHjw4MqVKx8+fIireuTIkVWrVq1evdrU1PT27dsM0xCSWVNTk4ODw7x58/bv34+t7SdPnpiamm7dunX9+vUuLi5Ym7M/giRu1cjISFNTU0dHx+TkZLlcHhUV5eDgEBcXJxQKU1JSdu/efePGjaGhIYqiUlJSdu7cuXbt2tWrV1taWqamplLKH7TQCg8Vdufu3LnTxsbGy8vLzs5uzZo1fn5+w8PDAoHgwYMHzs7Ozs7O1tbWgYGBeOWyu7sbzyROnTrl4+OTmZkpk8laW1vd3d1NTU2dnJzgwjO0X4lk+vv7b9y4sWvXrr179x47diw7Oxt7ksPCwvbu3Xv8+PHq6mroviZZSSSSyMhIMzMzW1vb4ODg27dvGxsb79q1q7y8nLQIzksQQq2trWfOnDEyMjI1Nd23b19qaiqeqKWmph46dMjBwcHFxSU+Ph4Tc19f37Vr10xNTY8dO4ZbUVNTc/DgQQcHh/j4+L6+vuDg4IMHD966dSs9Pf3cuXP79u3LzMzMz89ftmzZlClTlixZoqurO3Xq1J07dzY0NCCEBgcHnz59unfvXisrq3379kVERIhEopcvX/74449//vOf8RdHDF8CYi2U/CqvJodfA2xfjlgsLioqqq2thRoDJ+bIlcNbgE2utMKPR7b4NjU1+fr64m8tzp8/X11djdXxw4cPPT098ZcnxBUsFApzc3MDAwMDAwNLS0uxioRuVTgTFIlEmZmZV69evXv3bm1tLS60rKwsKSmptrYWhyh6/vw5/t6/p6enubkZRznu6Ojo7e3l8XhCoRAvrw4PD2ODWCwW5+bmxsfHl5WVkTDIjCYTFdnb21tSUtLd3U1UZ11dXXJyclpaGv52FimiHdHA/KWB27yzs7OlpQWvX8oVYf2lUileD5aDQBwDAwNlZWWFhYXEZoV0RSSPhT8wMNDV1SUSifCeHRwECufW1tZWXFyMF7MJ38vl8t7e3u7ubuwBxu4BgUDA5/NFIhGMYgGnTZDzEELDw8P9/f0ktAJWNFKplHwujFgMjYvGBeFy+Xz+8PAwCYNFep9IDD8yMDDQ09MjEAjIYKNpWiQSDQwMYMmTEYjjHUIjWC6X457F9SHXWD5DQ0P+/v6Ojo6xsbHFxcVpaWl2dnb/9V//devWLdJSmUw2ODhIol6kp6fr6urq6emRWQh0dSBAruz3Rd07pfm94/AvB5koQ3JFCEkkkoKCAvz5NaMfOXLlMCKoUxOEJGSs01EIVN5UVwqhNwrE8lVpBDDujKQImmVzMzKElpaGZ3GTNZQCGZpSRN9lF4TA7AT+yuB4aAmRVsO3naHc2ZUkOTByhmQmB99owqIhuWqwxsgIwWHuKeXdwkiZaGUgkj7MEKaBUw2GcGCVyDVJgDd/kWED2ZoG9jcWTldXl7Gx8YoVK6qrq+Vy+dDyTJt9AAAgAElEQVTQkI+PD97pRviYyBPnf+/ePVtbW7JRHPYOlAZbRGxZccz6+wK748RicV5eHtnYCMGRK4c3Q7MiIKqQgMSIJ/qaqFSGKiRsClMSVSgDx62Q9DgUMDb+SLlEgULHLKktJBUG85FMGK0jBEbuy8HpKwzFLVf+rpFBFRQIwgAzVMl2GCTcMaPtbG6DGUJmYlMmu0UMYmZ3MfyVZAV3LKvkdQqsl7NzppUPC1LH1urIlVaOCw3zJP3LKB0Kij2YRSLRgwcPzMzMrK2t9+/f7+joaGNjc+nSJRIwi9HdFEVVVlbiJQCKBea7oQbqBM7htw/2+MnNza2srGQPY45cObwZI1QEUH/hOzJwjAwN/KtEWavkAJKS0B4sQg7OjUGAwPAFIXiG5iVxjN9KqZHMSQ1JxWB72SzFkBuDQkiGsJL4pkwmq62tTUlJaWlpQRqNafggUqZeSOdshobiQqoMZUYHQcnD3qTBNzYqa8UWCMxcXRcTMH6C0oOTFXbdYP0ZQob9RbIVi8VlZWUPHz68c+fOgwcPXr16Rc4BJOKCI5NQvoZ5yRvxDo9w+C2A0d0ikSgnJ6eiooJoJAKOXDm8GZo1CPyJoU8pYEpCLQnNTcRShYg1gklWcrD4R7M4jGb5MKHLmjG1ZBAezBNeMEwTGhw2x8iNUTda+TtXmB7yNGydRCKpq6t7+vRpbm4u+SiIISsodqRMriqJBCmbyKSb5OCLAnLwi0pJkuLYdDuSAaPOpFM5Zhj1Z/cXqQmtTLoUWESATWY4utnCYbSCSIakhEqTVp40qJxpcfhjg1aeK4tEouzs7LKyMhnrTF+OXDmMCGz1p/InQkKQJtlqGjpvkTJPqKQQBMiVQSqMxxkMzWZxUk8G6zOaxsiTYvmxaWXqgp/nEjAqQxpF7jPYTiqVdnV1tbS0wA8oVZIr1OzkAnrdIZtCUcDi2PVhiAhahyqHgUrA7mOYjwwJQ3HB6Qu8ZmQFBxiD5xjkqrJW7OYwasvoWaTsG4dipFRN8hCHPzpoZZ0gFouzsrJKS0s5cuXwjhiJVmVrSfIs445c1UIgg5JVqkU2+8L8CZDyfh+YP2EgyCiIRe00IFdK2YNNKVsqcrkch6CSsY5/h1RHK/MEDTiPTZPkJyhSmkWusGkMvqFYcwJ1YFSDBrStUtSMlOwRgpQZGjIrg6goVUCqFmIZvcnoL0oxVVIpbfYo0jDIGRVmPAUHAKPJaFTJVXM9OfwLQStbCxKJJDMzs6SkhCNXDu8IDdqZrakZSgcpUyNFUYzvVUgakh4SIUOvqaQZSCQIaF4G2bCNSwIG18Iq0WDlkpRCSpSDL2pwJnA/FyyXIQ2kntUgbcCpAGw7g+ahcGhVBpbKogmRQF8CpWz1QlDAOc+4D2/CVlPKjmVGtWF9VJYIU5KFc8aAgSOKBpQvBzuwGAODnTnsbnKHUX/E4leV3Yrejx1hBTj81kCDjR0IIalUmpWVxZErh/eFSlpiawGaxbJQf9Fg+6VMJmtvb3/58mV2dnZeXl5BQQEO64oApSFlbqZZ/AdzRoCxEAhDwbZpKGWzj2J5GmERRE3X1dVFRUUVFBRIpdL+/v6EhAQcMI+m6aampkePHuGzYqD1A9mIXVucM94bzCYtpPiQiVK15ZhSrAETqbILZciNYc6SPCUSSU1NTUJCwvPnz/Epp7Qy2SNlykQKXhkcHExPT09KSsJRjWDroOOdVIC9FwlWjDFaSL+QToQqDHYWLou0i8/np6Sk3L59OysrC9YWKfPlyIc0O/EI3w6V+Yzusxx+TdDgvCyEkEQiweQKj3PA4MiVw1uA8fIz6EpdMvZTNHB+Pn36dPny5dOnT58xY8a6devCwsJwHF2SOVTHsDha2ewjCYguJgXh1wDeQYCwkfLSIFL+ghaqOZFIdO/evZ9++snW1nZwcLCyslJfX3/ChAm5ubkIofDw8K+++mr37t0IIbxoihSGDt5fChsF/5UrvjkhZTEuCOvDZFAFUywnMJuMoZ1KMifPikSi0NDQ5cuXT5s2rbS0lAbTFFgW5jaZTEZiTdTV1RkbG8+YMYOc0M4olBiOMCu58qYhInDSg1AIsDtkyjGfyRwCZ45PiaBpurOz087O7m9/+5uTkxNpIw0I+40D9Y3jfyQviLpk6vA+z3L41UAGHmK5hWGvceTK4a2hWYMQxQcTQLMDPkJRVGVl5dWrV8ePH//RRx85OjpWVlbiI3SID5BhvDIML0IqYrG4oKAAh+0lChcpL3DSquINkfpAfoWP4ArgXxsbG62srLZt29bZ2SmRSM6cOTNu3Dh8WkBhYaGzs3NYWJhcLsdNIPUkj5M7hC8J00PBQpuMnYYxFWB0BKRwWAFaeYkUKc82xGIxjoA4ZsyY3NxcmXLULSIonENnZ+fDhw9x6Cg+n+/r6ztr1ix8Fi9FUeQLXRwmCQGrUc4K26SS82C1GYCSgUKQyWTDw8MxMTE5OTnYRR8fHz99+vSDBw/CB+HjKgeqynGu8i1QB1oZb/Xsu+FXK4gDBuxciUSSmppaUFAAXxAMjlw5vCM0qySGFqNY4R1oYK90dnaamZn98MMPOLYwgwzIIxTwgiLWzoLy8nIbGxt8lrVm4Ph8MCsMxnoevhaLxUKhkFRGKpVeuHBh3759OLp9eHj4ggUL8HGqlOKbFsaCJaFVKCuapgUCAa3gXSg0hoFL0pN6kpvDw8MDAwMMu1ymHO+JLACLRCJipOJHoCsVP3L37t3x48fn5ubSyl4BBo1dvXpVX18fHzGLEMrMzFyxYsX9+/cRiMYlB58bDQ4Odnd346NyKGU3L8MoRwgNDQ3hSIe4LFwEj8fr6OjA4Q/xjEoikQwPD1MUxePxcMzkFy9e4ENvcEDE169fb9iw4cyZMwghHNaRBh9JqxQsBBzDbxxRI8SH4F2ahVHJlsMIIZVKnz9/npOTw1muHEYBb3yZ1ZEr5Ay4wNnT02NmZjZhwoT8/HyEkFQqLSoqioyMrKqqys/Pv3PnzpMnT7AChXRI9D5N0zwez8nJ6fPPP3d0dExKSmppaenr60tLS0tOTq6pqXn06FFoaCiOuxsfHx8YGBgWFoaPYBQIBNHR0SEhIampqQKBoKWlJSoqKjg4GJ830NLS8uLFi4SEhMLCQswNIpHoypUrzs7O+Ci3x48fL1iwID09XSaTVVVVxcbG1tTUIIRaW1tDQ0OTkpIqKioCAgK8vb1xMGRc+cHBwefPn/v6+kZHR9fU1AQFBXl6ejY0NLAVJU3T9fX1ISEhd+/eLSoqunXrlq+vb1NTk1QqffXq1YULF44ePern59fc3ExRVHt7+927d58+fTo8PNze3h4aGhoVFdXV1TU8PBwcHOzs7Pzo0aPAwEAHBwdvb+/GxkbcESKR6NWrV/fv38/Kyrp8+fLEiRPJeaiwGrizZDLZkydPxo0bp6WldeXKFXyaTVZW1vz5848ePRoWFnb9+vXMzEwSv7enp8ff39/FxcXFxeXy5csdHR1I2R1NOhFbzxEREa6urs7Ozh4eHnl5eTRNd3R0BAcH4xj9rq6uJSUlcrm8qKjI09PT3d09LCzMyspqz549VVVVHh4ef/3rX01MTC5dutTa2trR0WFubm5jY/Po0SNHR8fjx4/jU9kxMcPxyRjYjDE8KvzKECPj7RiVnFXiPavN4Y3A5Jqfn89taOLwa4BWb8si5TU2fNHV1WViYqKlpYUD+guFwsDAwJkzZ27bts3Ly2vHjh2LFy8OCgoiXzEiYKjhO+3t7Vu2bPmf//mf1atXnz17Ni8vr6SkxNTU9Oeff967d+/GjRvxCTlnzpzBh8/s2LHj2LFjfX19w8PDrq6uEydOdHZ2Hh4erqqqMjEx0dPTy83N7erqCg8PT0hISE5OvnTpUkJCAl7Su3Llyt69ezs7OxFCUVFR8+fPT0tLEwgE/v7+CxYsCAkJQQhVV1cbGBgsXrzY39//4sWLenp6u3btwlt++vv7fX19XV1dr1y5sm/fvh07dmzYsGHlypU4Vi3UvLhp6enpenp6X331lbm5+fr169euXZuZmZmbm7t582ZnZ+fr16/v2LHD1dW1qampubl58+bNBgYGr1+/bmxsNDExWbRoUWZmplAoPHLkyN///ncdHZ09e/asXbv2+++/P378OP58KDw8fNu2bcePH79///7u3bv/+c9/JiUl0cq+cUqxHVcikYSGhs6ePfubb76xtLQMDw+nKKqgoEBHR2fFihXHjh3bsmWLiYlJaWkpQkgkEvn6+m7YsOHmzZteXl46Ojru7u6M4EeQBhISElauXHn27NnQ0FADAwMzM7OGhobbt2///PPPTk5O586d09bWdnV1HRgYyM7OXrFixccffzxv3jwtLa358+dnZWUFBAR8//33pqameOrQ0tKir68/b968mzdv2tvbjx8/3tPTE3ssMLky/BYMQqKVPcbv+TrQLLeESnZ/58w5iv3QUCdG/J0rjtBEKS+CcOTK4dcAW3NB9d3V1WVmZqatrY33BUil0tra2kWLFi1evDg9Pb20tNTe3n716tW1tbUIGKxwg4xUKo2Ojl61atXJkycbGhoGBwcHBgZ27979ySefnD9/PikpCb8AJ06ciImJEYlE169fX7ZsWWJiIkVROTk5enp6NjY2fD7/9evXXl5eAQEBAwMDoaGh3t7e+fn5xcXFlpaWenp6dXV1Uqn06tWrzs7OmCnDw8OXL1+elZUlk8ni4+Pnzp0bFBSEEBKLxY6OjnPmzMnKyhoaGoqMjNTW1sbnn2dmZurp6T1+/FgsFoeFhU2dOvX48eNFRUX4sDmocPG//f39Xl5en376qYODQ3p6emZmZktLy7Fjx+bMmVNUVIQQSk9PJ2eA+/r6rlu3rqWlRSaT3blzZ9GiRXifUUlJydKlSzds2FBSUlJZWblp06YlS5Z0dnZWVFQYGxsfPXq0tbW1t7f3woULY8eOjY+PRyytTSk2cfT19Z06dQo7w/v7+2mafvXq1YwZM/bu3dvY2JiWlrZixYqrV68ihMrLyxcsWLB8+fKHDx+eP3/++++///TTT58/f066ngbTrI6Oji1btnzzzTdHjx69cePGkiVLPvroI3d398jIyDNnzgwMDIjFYktLy5UrVzY2NmLa/vrrr3ft2pWXl5eTkyMQCLKystasWXP37l0ejyeXy1+/fr1q1apt27bx+fy+vj4LC4ulS5c2NDQghQOf+OqxnOWq9or/OuT6K/ArR7HvCXUCFAqFJSUlr1+/Zg8ejlw5jA7e6gWmlVf+e3p6zM3NZ82aVVFRQQxcc3NzW1tbPp+PEAoODtbW1sZOSBpsj4KjOS8vz9zcHK/8Ydy5c0dXV7esrAz/KxaLOzo6+vr6Wlpazpw5s2jRIsx2FEVdvHhxzZo1dXV1lZWVERER+Pi2/fv3e3h4pKenx8fHnz59+uzZsx0dHSKR6Nq1awcPHsTHqj969Gj9+vXY6CwtLTU0NHzw4AEuzt3d3dzcHMd/b2xsnDVrFl7/S0tLW716NX4kLS1t5cqVUVFRDBkyJh9Pnz6dNm1aREQE5oPGxsZly5Zt3boVH4LG5/MNDQ2NjY3r6+tjY2PNzMzwme0vXrwwMjJKTExECLW3t5uYmHh4eGC5ubu7z507t6qqKioqatmyZU+fPsUVCAsLmzJlSlJSEv6XUrUBSiqVenl5rV+/Hq86I4RSU1MXLFiAZxUDAwMWFhb79u2Ty+XR0dGfffbZ7Nmzvb29z58/7+bmZmNjU1hYiJ8i283wRUFBwfTp0z/++GMnJ6fLly97enru3bs3MjJyeHi4s7OzpKTE399/zpw58+bNw3Osx48fa2lp+fv7EyllZGQYGBhERETg/Ovq6tasWePh4YH/PXXq1KxZs/AQYrgHKEV0J/bHTu/JTIzZCdzFxijo/fPn+PVfgqGhoaqqqp6eHvZUiSNXDqODEb66cLMPodje3l5LS8sFCxZgwwKvbpqYmBw8eFAoFCKE7t+/P3PmzFevXiFVe01xhq9evdq4cWNgYCCtcKj6+/svX74cr7QhhCQSSXZ2dmBg4JMnT/bt27dw4cIXL17gn9LS0pYsWeLr65udnZ2WlkZRVGdnp6Wl5eXLl4eHh4eGhvARoXK5XCgU+vr67t+/H6+5Pnz40NjYuKSkBCFUXl5uaGgYFhaG8zxx4sSOHTtwsvr6+mnTpvn4+CCEOjs7Dx8+fPbs2YqKCh8fHw8Pj/b2dqRqdkLkExERMW3atLi4OHx4amlp6bRp08g+2OHh4Y0bN+rr69fV1YWHh5uYmOBzRpOSkjZu3JicnIwQamlpMTQ0PHv27NDQkEgkOnfunI6OTlFR0f379w0MDIgcIiMjp0+fnpmZSdM0ow7EiSoSiQ4dOrRhwwY8b8AFYfNULpe3t7dbWlo6OjpKJJLw8PCPP/548+bNg4ODfD5fLBYPDQ3hzoWzB7yVqbCwUFtb+8cffywtLRWJRENDQ0KhUC6Xl5eXnz9//vr166GhoUuXLiWD5MGDB1OnTg0ICEAKnk5KSlq5ciWWP03TpaWlq1atOnXqFK7kpUuXpkyZkp6eTtpF2B1vkoJx/5Eyb41kYKsEg1xHkVZVVlLlNUeuHwhYnjwer7q6ure3l2LFNePIlcMoQ/MrLVMOvo8VN4/Hs7a2XrJkCT4KBu8R3bJly/79+/Gu0aCgIB0dHWz0QEKlFftXEUJZWVnr1q3D9hMh1yVLltTX1+OiS0pKrK2tQ0JC8JmdM2bMiI2NxTm8fv3axMREV1c3ICAAU11PT8/WrVv379+PTWeEEP76ViKRXLhwgSyghoaGrl+/Hi8xlpaWrlu3jliubm5upqameGm2oKBAS0sL162rqysoKCgkJCQrK+vly5d4jw/+OpMtSTyBCAoKmjx5cnx8PBZXW1vbxo0bt23bhi3Xurq6hQsXurm59ff3BwUFrV27FtNPRETEqlWrCLkaGRmdPXtWJBJJJJJz584tX768oaEhKyvL1NT00aNHWGgBAQGTJk3Kyclh6GjiTkAIiUSiPXv2rFu3rru7G/+alJS0ZMmS+/fv40nJ1q1b9+zZQ1FUenr6mDFjVqxY0d/fjxBqamp68OAB7mLSOrJjGe8/+sc//oHtZplMVlZWlpeX5+HhsX79+vLy8qamJn19/RUrVlRUVMhksqCgoIkTJ965cwcpviqOiYnR0dG5c+cO9iGXlpYuXLhw//79uCwvLy8tLS1Mrunp6WFhYe3t7ZRifzWMBTaK+HC0CvOnWRMCxr8cv44W2MIcGhqqrq7GI5whZI5cOYwyCPOx92sQfU2+Q5XL5QKBoLCwUE9Pb9y4cc+ePcObTbq6ulatWmViYtLV1SUQCNzd3ceNGxcbGysDx9LRwPigaTonJ2ft2rUHDhzIzc19/fq1SCQ6ceLE2LFjX7x4gdV3QkLCrFmzLl26lJmZuWPHjh9++GH37t3l5eV4n86VK1e+/PLL8+fPU4qIRbdv3163bt3t27fz8/OfPHkSHBzc19fH4/EOHjy4cuXKvLw8/J3rlClTcMVSU1N1dHTc3NzEYjGfz7exsdHV1S0sLJRIJAEBAWPHjvXz85NKpTExMba2tpGRkcnJyXl5eR0dHZgbGB/kELl1d3c7Ozt/+umnvr6+xOy7d+/e6tWrw8PDW1pa3N3d169f/+rVK5qmnz59qqure+HChZcvX7q4uHz99dfXrl0Ti8WJiYlaWlp4i1BjY+OWLVsmTZoUFxfX29vr4uJiZWX14sWL5ORkU1PTjz/+2N3dHbt8iScTag2JROLu7q6lpXXx4sX09HQ+n//w4cOJEyd6eXkNDw9nZmYuWLDAyMhIJBL19fU5OTl9++23dnZ2t27d2rp168KFC/FEhIwHiCdPnkyePFlPT+/u3buXL182MzMLCwtzdXWdPHmyu7v78ePHp02b9uOPP27fvj01NdXJyemTTz7Zvn073vWNEEpPT58+ffrChQt/+eWXvLy8pKSkSZMmrVixor6+vra2dvPmzT/99FNcXBxFUS4uLmPHjr116xb5iukDsQ4NFnShJEcrczZlMjLn+HXUQcRIKSKUVVZWYnLl1lw5fFjQrKk641d8QQyFly9fGhsba2lpjR07duvWrXiJNCIiYu3atRs2bMAMtGnTpunTpx84cKCjo4NWxAlCysGAent7fXx8Fi1aZGlpWVRUVF5ebm1tvWjRIk9Pz87OTpqmm5qa9uzZo6en5+HhERYWZm9vb2BgkJGRgbOqra09cuQI/hYI15zP5z969MjExGThwoVbt27Fu4VramqOHj1qZ2eXnJzc3Nx87ty5zZs3X7t2raenJyoqCi83VlVV1dfXu7m57dq16/nz501NTVevXj1w4MCDBw/wvpsFCxaMHz9++vTp06dPX7169Z07d8geWop1+E9paamDg4O+vv7hw4dx3AaEkEQiefLkia2traWlpYuLS3FxMb7f29t75swZIyOjq1ev+vn5rV279uzZs93d3Y8ePbK2traxsUlJSUlMTNy+ffumTZsuX75MUVRlZeXBgwctLS09PT0vXLiwZcuWgwcPYoObrEcy+jEjI2P9+vV6enrBwcEikSg1NXXPnj0XL15sbW0NDw//5Zdf9u3bh73x3d3dp0+fXrBgwdy5czds2BAXF8eIpMHox4SEBGNj44ULF27atOnmzZv4sMzdu3dbW1s/ffo0ISHBxsbm8OHDz549O3To0KZNm6ytrTMzMxFCMpmMz+cHBQWZmJi4uLh0dXU1Njb6+vqeP38+Ozu7oKDAy8vr5MmTWVlZCKGgoKB//OMfHh4e+OPXkfPNWzETDb7lheQ68hzemP8b+VIluXL8+j4gzIrJta+vr6SkBL+YROnhlBy5chhlaCBXGphlhCO7uroyMjIyMjJevnyZlpbW19dH0/TAwEB3dzeOGyAWi5ubm2tra9vb26E2JBckFJlQKKyrq8N7ZSUSSXd3d39/v0AgIGEc+Hw+3qxEURSOwICtRqIEEUJyRTBCfL+rq6umpgbXCruFSWKpVIq/ZhGJRISH8B1iuzNi/OLIQZ6enhEREbGxsffu3bO2tp47d25CQgKhGbgmjTPEvlw+n09CVuG2Dw8Pk+AMtMIfIJVKcbAFiUTS39+PY0WRQwXwth14gRuFgVOS8JNyVUGg8M2+vj68vQsp1k3xfbx4SQJW4BZ1dHTU1dURBQTtRRr4OXD6gYGB169f48+aiQxJOEncNfhbVSJ5HLsD58nn82GP40egy1cgENy8eXPFihUvX76kFHuaoDtEHf2MnJlIyncgV81FM94mjlx/fTDItaenp7CwkHh6yDBGHLlyGHXAwcfQJsQMQmCbqDrrltykFZGySQLiVSZ6mfyLlH1xME8YT5EdjIkGfmx1CogCu5QpxXId1OyUYu8P3ApLFDdCqL+/397e3sjIiGy1ffTokZ6e3tOnT2FtoRDIBZEboRySgEGWCJA0BuFjaDhC7Y8UcxRa1RokISFGEYzMabCMim/CRrGZjPQX6VYoedwistuIpCeDgYSlhL1JqJ1UhlZeoejo6Dhy5EhgYCAO5EQpPuGllMHufdgdmgGlAZlVHbmyh6LK3Bi/ah6rI8mBwzuAVj7cqaenJy8vD+9bpBUTaJySI1cOI8UIX2MEZnDQ9EGKwLNE8SEwHEngQJpFKkjByiKRqLGx8eXLl4GBgRkZGdhsIjqLcC3RttBWoBSfNmKQfTSwJlALy1hnuSNAn/iCmICQQhiUjxRci5smFApDQkKMjY09PT3Dw8MfPnzo6up6+fLl9vZ2Bt+r1O9ELITDaHAgDA1Il1h7FNg0xFayFMWMQYjzV2nMUWrOOkVghkQehFMo+KBceT8a7G4GqzGuofFHsmU0DSmHXSQZkmvcBXV1dcPDw6RoGTgIlkDlUH8rZoJaGKpjRiYUcFTQrBkeuwvotydXdtePsAkc2KCVybW7uzsnJ4ccCcWRK4d3gcrXkvG6UsrWEmP/EeNrQgYHy5U/XSXZEiXb09Pj4+OzdOnSsWPHOjk5wQEN6yMHB8HSynRFSJEQOUOf0sAPyc6WTdUMxYeUdSVUhfCFrK2tffDggZ+fH94zDMNHMFgBsaj9jboVNooGpKIyE5iVBrWuLhmlPAOgFYYpoyaQFGUgvjSbe9SNMYrlmWBzP3mW5AD5GMoWDhtGc9TVROW/7KpqBikF1kqmfCIh7He2fNh9xK4bhw8K+AoghDo7O3NycrDlSgE/EOLIlQOEZt2q4RFCWlCxYjUKjSpoHyCFEoScSghPDo7QIWTA4/EiIiJMTU1//PHHnTt3NjY2QtclVKmMsiCI2Uoyx1xLXhg5OCUNKjuoEGlAWvBfpIiGT7KildkIl8UWI1lKVGlCkdyIFobyZ1zTgHsQmJowNDulzLi0Mi0hoNxVDg8iTPgIpeyuQKwlZJgn/Bc2lj0OKbDJCw4Jxvhkj1WYP3ycjBCZ8iEHKkvXkDk9YkqjlUcprAOt4FeaNZIZTWBUBgpw5DXh8J5gDIz29vbs7GzoFiYjiiNXDv8/aI1447Ns1Q+VL6083WM7CeGvFDA1GB9LCASCiIiI9evXHzt2rK2tjcwTaTVsJweAehYWAT2ZbH0KnbqMNLAUyNbQOoeNlUgk5CekiCBPPNj4mm1pIWUeolWpeIa2hUY2YtEYg1xhQUiZBqCmoJWJmQKmJCM9fAqxqGIkg5DxL6PLYLXZdWCMInyfPTLJzE9l9Wg1lKa58iqbo1JWlLJTgQIGvUohqGNQ9pjk8KEBxxhCqK2tLSsrC3rROHLlwARbTUMwUrKfIi8/VCJyxb4eCIZDDzMTI3OSFWOzDEKov78/MzOzoqICr7ky6JNRMUrZHIT5MJrMULXkWZq1nYpStvko4GemlPdqwWTYoqUUBjpOT5YM1U1NGBQIW8GoKrlDqyJLWpn53pgesTQFW5iMX9kjQeVogekRC4x20ZTXxqgAACAASURBVCySg41VyUmMBpINTUh5yYD0FKOBUP7qymXUVkOjaNb5wWRg02C3FwVO3EOq/P8qyZVmgS1PDqMOhrQhuSLlEcWRKweE3tJsVal/iW6Cqw5QXzCexZArb36Bigwai5CV4eOQzGSsIDvqWsFW38RHh5R1mVzxpQr5SQ52C8MMocYnjcIak1QPAWueLOsSoZG2Y+AEZIcRDbgNShgpa3CkrOLZZEyrokwGCAFAHy+tit0pVcu6b9T18BF1A4ykIVwOGwuHCiwXDgy5XD4wMIDPtIfNxzMbgUCAP+NhyArmACupcvixK8AQBUOGsEcoihKJRB0dHXw+n1asocCGs+WpsiPUCZnDBwKjOzo6OjIzMzly5aAWtBpoSIkA2eB/JRJJXl5eWFhYRERERkYGn8+Xy+VlZWXx8fGJiYkpKSn4eO3Ozs4XL148e/YsKyurp6enrq4uMzMTRwEkegcpKxGk2GkMiQ2mfCsVz1ZShMgRsDvlcnlJSUlgYGBwcDCOo1tcXHz79u3q6mqkMMohYFb9/f2PHz/29vbOy8sjn+tABcp2NcuBh5yiKPwRLVwMhrWFZi6tilxpQMYMApCD5ViSgGK5XolhzfA0sEcL2ziD7ULKphjNYlZ2HzFaCgXFbrvKLpbL5dnZ2fv27XNwcICBQXD63t5eLy+ve/fu4cA6cFSQa0oZDL8CYilZ+DrAWZqc5aLHlamoqDh9+rSFhYW/vz9jyZ89n2CDXR8Ovw4Y/Y7JFQddQcpuLY5cOSCk5gVmp0Es0oJv+MDAwN69ez/77LMvv/xy9erV+fn5YrH4+vXrOGrd7NmzIyMjEUK5ubnm5uZjx441NTVNT0/fs2fPvHnzSLx1RrmUwnCk1BhJbB0EdSKtfvqv0hNLAQNFIpHcv39/9uzZkydPxoe7BQQETJ06NSYmBikvG0NiwxZqbW3tL7/88uWXX546dQpbTnBaQCnvosINhO5WqKblyj5t0mr4r8q2U8rWP5GDDHxqrHLrFpEGIVdYHJQnlCQGdOMTScoVbnCaRT8qQZoMyVWu+JaX0RYG9+MHxWJxQkKCrq7uP/7xDxztGfZ+YWHh+PHjDQ0N8QkHcHizWyRX3vdEK7sQIAuSbmVvemf0FEVRL1++nDt37l/+8hccI5rch22n1YxexLKzaVUzDA4fAoy+wOSKbQOkrME4cuWA0AhceSoTM8aZTCaLiorS1tb+05/+tHTp0ubmZpqm29vbDxw48G//9m9WVla9vb00TYtEoqioKC0trUuXLg0ODvr7+48ZM+bhw4dIFVnKFDGPGIqGJGNYZgicDSBn+VppVSuCDEBmwiH+tbS08vLyEEK1tbX+/v7Nzc249Obm5pycHBKlSCQSFRQUtLe30zQtkUgqKioWLFjg6OiIQxtCVUj0shw4meHXQaRu6rqAoXnVJWMbNyp7mVLjYCTqnlb2IjDECJ+FJbKX0gn9MIojfU2InD0tUNlYSnnZFSYTCoV+fn4TJkwgh9CRgkQikb+/f0xMDD5liA1K4dIn1aZZ1EtWc4lM5IrYXrDa7LoR+r9w4cKnn35qampK4k+RcT6SN5ExyDn8OmAova6urszMTHiwFelxjlw5vAUY9EOm8Ah4Ux89evTll1+uWLECu0pomo6Njf3ss89MTEwGBwdxPg8ePHBwcMDTvfLy8iVLluAIsZAO5Qq/q0Ag4PP5DPsApyHBCBFCEomEhDMku3BJVoztu4ODgx0dHV1dXercjKQCjx8/njlzJg5BTBLLZLLh4eETJ05s3769pqYGl5WXl2dqahodHY1rxefzDQwMfvnlFxzJTyaTDQ0NtbS0tLS04HP0ZCAMIQX8hwMDA729vUNDQzwej8fj4fPacOt6enoGBwdJQCh8B4YGHBgY4PP5IpGoq6urvb0dByHq6+trbW3FhRIZdnd3NzQ04JNtMJcMDw/j0AoDAwNtbW24FMj3eBkYi0gul/N4vO7u7r6+PoFAwOPxcIXFYrFQKOzu7iYH0g0ODra1tfX390OjlsfjtbW19fT04LUDQkhklRr/K5FIOjs7e3p6pFJpf39/W1sbbmxXV1dDQwOJp4j7q6enp6WlhYRfRooT9GJiYvDjg4ODg4OD2E8gFovFYjFuDp/PHxwcxKOip6eHGMp4AIhEora2NvythVgsbmlp6e3tJXu8IRcSo7Orq6upqam7u5uMK5lM1t7e3tDQgI+Xx/cjIyN/+OEHGxsboVA4NDTU2dnZ2tqKRwtCaGBgoLy8vLS0FE/OcCaNjY3V1dWtra39/f3QH8CmcA4fAoyJOEKos7MzIyMDuoXl3HeuHN4NbFOPaFtsB+ADbSZOnIitPZFIFBAQ8PHHH0+ePBmfGSeVSu3t7e/cuYM1Qmlp6eLFi6Ojo1NTU+/cuVNYWEh0llgszs7O9vf3DwkJwWem8vn8pKSkO3fuZGdnP3361MfHJzs7m6bp3t7eiIiIa9eu+fr6VlRUIOWT6RCIHCQQCJ49e+bp6eni4nLs2LHS0lL4PpB3BinslXv37mlra6enp4tEori4uODg4MbGRoTQq1evZsyYMX36dC8vr6KioqGhobNnz44ZMwaHle/o6BAKhUZGRuTUvPb29rCwsODg4AsXLty/fx/LiuF3xeKKjY3du3evt7d3aWlpVFSUs7Ozj49PQ0NDdHT09u3bPTw8Ojs7KYrKyMi4fv36lStXHj9+jDVybW3tsWPHjh8/HhISgs+6CQoKysvLO3v2rImJibe3N2aI7u7u0NBQd3d3Z2dnT0/PyspKuVze1tbm4+Nz4sSJ+Pj4CxcuWFtb37hxo6+vD848iJmIpzXPnj2zs7M7duxYTk5OVFSUq6vr+fPnm5qa0tLSHB0dL126JBKJMjMz8QEGTk5OycnJmBqrqqq8vb1Pnjx57NixK1eukG8EydSN9EJZWdnevXv37Nlz8+ZNV1dXCwsLPz+/nJwcFxeX9evXu7i4YL8uj8eLjo4+duyYjY3NwYMHi4uLcZ2jo6Nnz56dmpra0NDg7u5uY2Nz7969np6e2NjY48ePh4WFicVigUAQEBBw4sSJ2NhYX19fFxeXsLCwgYEBmqZlMllnZ2dgYKCbm5uPj09iYqKvr6+BgcGtW7fwLESuvBiM6/zq1avz5897eHgcOHAgIiJCIBD09fWFhIQ4OTnZ29sfP368oqICp4yLixs3bpyrq2tlZeWpU6dMTEzs7Oxyc3MRQg0NDcePH9+2bdumTZtOnTrV3t4ulUpjY2M3b96sr69vaGh49OhRvIMBKnoOvwIY5Nre3p6ZmYnHMFL+6IsjVw7vCwbFIoQuXLjw9ddf37p1i6bpvr6+c+fO6evrf/vtt9evX0eKQ8VTU1Px4+Xl5VOmTNm/f7+3t/eqVas2btyYm5uLs3ry5Mnu3bsvXrx46tQpBweHgoKC/v7+AwcOfPnll/r6+jt27Fi0aJG/v39LS8vFixcvXrz48OFDCwuLHTt2vH79GoHwFEhhW8hksujo6CVLljg7O1+6dElXV/fAgQP4xFa2esIPPnz4UFdXF3/5c+rUqblz52ZkZCCEioqK5s2bt3jx4hs3bhQXF/N4PG9vby0trZMnT0ZHR7e1tYnFYhMTEzc3N8ygPj4+V69erampiYiIMDQ0DAoKIuEJIZ2LRKKMjIz58+dra2vn5eWlpqZOnTp13rx5JSUlcXFxX3zxhZ2dXV9fX1JSkq2tbWhoaFRU1I4dO/z8/CQSyevXry0tLb/++uvNmze7urpu2LBh8uTJZmZmTk5OJiYm06dPv3fvnkAgwMeMnzlzJjQ0VF9f/8iRI8PDw62trZs3b/78889/+eWXy5cvm5qaamtrY4eqyvVRiUSSkpIyffr0n376KSUlJS4ubuLEiT/99FNxcXFMTMyECRPc3NxevXqlr69vZmZ25cqVpUuXGhoaNjQ0yOXyU6dOmZqaPnnyZM+ePXPnzk1JSYGdBTVXWVnZxo0bP/roI3yW36ZNm8aPH79161ZnZ2dLS8tx48YdOXJEKBSGhYWtWrXK3d391KlTWlpatra2AwMDCKHk5OQ5c+ZkZ2eXlZXp6urOmTPn0aNHvb299+/fHzt27ObNm/l8/tDQkLOz81dffbV9+/Zr1645OTktXbo0JCREJpPx+fybN29u2bIFH4G3fPnycePGzZ0718/Pj0RPJCOHUsTesrCwOHr0aHx8vIWFhZaWVnR09K1bt3R0dE6cOHHhwoWpU6ceOXIELyXEx8ePHz/+woULxcXFc+bM+etf/2phYVFZWSkSiVxcXKZNm3bp0qVTp06NHTv25MmTxcXFK1asmDBhgp2d3YQJEz755JNXr14h4HZm268Ua6Wcw/uD0e9tbW35+flkZxzFbWjiMCpgvLfE7Kiurp46daq5uXlHR0d1dXVAQEB6evq0adPMzMyEQqG/v/+BAweII6WkpGTcuHHHjh3r7+/Pzs5evHjx8ePHZTJZXV2dvr6+h4dHa2trUlISJkKhUJiQkPDTTz8ZGRnl5uZmZ2fX19dfvnx53rx58fHxxcXFhw8f/uSTT65du0Zc1jBulFQqjYqKOn/+fHd3t0gksrGxWbNmDd5Gr86xFhYWNn/+/NraWoRQYmLinDlzsAeboihHR8f9+/cTX3d8fLyxsXFtbS3WaAMDA/h8crlcnpOTM23atNOnT6elpUVERCxcuHD9+vXYAiZ2DwnthBAKCAiYOXNmYmIiQsja2nrs2LFJSUn5+flbtmxpbGx8/fq1hYWFu7s7LvfBgwdr167Fx4DHx8fjI8Rpms7Ozp48efLmzZu7u7vb2toMDQ2trKxaWloSExPxOXTDw8O2trabNm3CfRESEjJx4sSAgADcg8uXL7exsYFLj0R9Eye2n5/fuHHjIiIihoaGDA0NP/nkk5iYmJSUFAsLi6ampqysLA8Pj6qqKoqiDh8+/PXXX8fHx0ul0r17927YsKGioqK0tNTPz6+goACBnVbEH4snWA8ePPjuu+88PDwQQnl5edOnT7e2th4aGhoYGDA3N581a1Z1dXV0dPSNGzewM3zTpk0///z/sXemUVFd6d7vXu+6fe9afVenb9+ku6/d6Zg2uUaJQzTROItGMeAsaFQ0EYc4R4kI4oBi4gTiDDiPyCAqIvNMMc/zVFQxFFNBMRRFzVXn7PfDc9lr1zkF4kw6+/eBVVTtc86ezvPfzx7HgUebkJAwffr0iIgIPz8/R0dH6PwwGo06nW7u3Ln29vZQdlFRURMmTDh37hzLss3NzcuXL7e3t5dKpRKJ5Lvvvjt79ixCqLm5ef78+VOmTIFzfDkj/bjX4eDBg9bW1hUVFQihysrKAwcOhIeH37t378KFC0ajUSKRLFq0aOHChTBEFxkZOXbs2NOnT9+4ccPOzu7mzZvQlx4TE/Phhx8OHz783LlzXl5eQ4YMmTt37r179z766KMJEyZERkaeO3du27ZtUCexguLudEQM31BxfbXgAQv8t6Wlpby8HMZfcOZDYCqulBcHv7qcPj2GYTZt2jRmzJj4+Pjw8PCUlBStVrt169YxY8aEhYU5OTn5+vrimSBFRUUTJkyAicQqlWrz5s1bt27V6XTBwcFjxoyB/rrLly9v27btxo0barW6pKRk7ty5p06dgpFXmUy2Zs2aWbNmBQcH371799SpU9u2bQsLC8MywJljwjAMnG8sEAi++eYbGxsbPDaMzPmvDx8+nD17tlAoRAhlZGTMmTMnMzMTIaTX652cnJydnfGQWHJy8urVq0FLEEJSqXTZsmVgmn18fMaOHXvjxo2wsLDg4GBvb28/Pz+pVIq1H1bd4D6lioqKJUuWQBfiiRMnPv74YxcXlwMHDly/fh0eNHv27IiICHhuSUnJ9OnTvby8tFptUlLSjBkzkpOT4SZ2dnaQUV1dXevXr//6669Bddra2pKSkm7evDlnzpzvvvsOmhdhYWHTp09PSkpCCLW0tMyfP3/evHnYrTcSa5fZ3knRQqFw2rRpW7ZsSU9PP378+LBhw3bu3Pnzzz9funSJZVm9Xi+VSgsLC4ODg21tbX//+9+HhIQwDHP37t2pU6daW1t///339+/fh15uUiTI/oagoKDp06eHhoYihKqrq7/++mvo/9BoNJs2bZo8eXJdXR3LslKpNCMjA3xES0tLGM6PjY2dMGHChg0bZs+effXqVVymBoMBEg5ll5ycvGLFCpgErlQqd+7caWVlBWcXbt++HU69rampsbGxsbe3Bx+F7R1rICtMTU3NV199tWTJErzqEcpXr9eLxeKIiIizZ8+OGjXK2tq6oaEBIZSQkDB27Nhp06aNGDFi7969cIlOpztw4MC777777bffnjlz5ujRo05OTufOncvKytq4ceO7775rYWFhZ2d39+5dbNDxpAdS7KmmvnJY09mO8OY2NzcLhUI8q5EMT8WV8hyYfWNJWcI20dfX9/3333dxcfHx8YH2+JUrV/76179aWVlt2LABrD8Ezs3NnTBhQkhICEJIo9Hs3Llz9+7dBoPh+vXrEydOfPz4cU1NjVAorK+vBz+joqICRAsWMNTW1tra2jo4OMARsFKptKurC0/5YU1Py0EINTQ0XL169fbt23Fxcba2tgsXLoTT37AHSfazIYSCg4NnzpxZWVmJEMrJyVm8eDGMijEM4+zsfODAAWzjkpOT7e3tq6qq4A7t7e3Lly+/cOECQsjHxwe7v2QeYlEhB18RQj09Pa6urpaWlgcOHIiLi1u3bp2FhcXUqVPBJUpKSpo+fTr4tQihoqKiSZMmnTp1SqfTxcXF4dlhpaWla9euvXXrFkRm/fr1y5Yta2xshOFVLy8v0LxNmzaBYDx9+hR30tbV1c2ZM2fRokUwDYo1PaAeZ5FWq922bdvIkSOdnZ0FAoGtre0nn3xia2sLZ5I3NzefO3fu6NGjDx48WLNmzTvvvPPkyROEUEdHR0REhJOT08iRI//5z3+Cn41rEd7KCh4REBAwefJkaHsJhcK5c+dCiuRyORzYrlAoYBDX29v77t2706ZNs7e3B9WMi4v77LPP1q9fP2XKlK+++go8VyhlGxsbBwcHKLvk5OSVK1dGR0cjhJRK5Q8//PDtt99KJBKdThcUFLRjxw7wfZ2cnJ4+fUrO8zKa7ihSV1dnZWW1YsUKcqYVQigvL8/V1fX06dM+Pj5jxoxZsGABaH9cXJyFhcWkSZOGDx8+bdo0GCjRaDROTk4ffPBBfHw8y7IajUalUkEDUSgUenp6Tpo06T/+4z8sLCygHuK6Ss6uIr3YZ77RZnnmhb9OSH2FilpfX19ZWYlfE7IDjIor5WUhX0j8WqamplpYWPzP//yPq6srfJOVlTVixIj/9//+3/bt21tbW/El6enpI0eOvHPnDkJIrVb/8MMPe/fu1Wq1T58+HTVq1O3bt/GDYJCytLR04cKFXl5e4Dx1dXVt2LBh5syZuJ+5o6NDKpXiik6OvCqVyhMnTqxYsaKoqKirq8vBwWHx4sWg/fDCwCoRMkV+fn5Tp04tKiqCJEydOjUsLAxSeuDAgV27duHpqaGhoV9//TVM40IISSQSGxsbT09PhFBGRsbo0aOvXLkCP1VWVoaFheGJPKjXOGIzzbLsw4cPhw4dumTJEolEcvny5T/+8Y8LFiwAzSgsLJw7dy44cAih4ODgyZMnP3jwgGGYsLCwadOmQRdxbm6ura0tZGxLS4udnd3ixYvFYvHt27chB5RK5bZt21avXg1JCAwMnDRpEmh2bW3tvHnzVq5ciTeWIq0G2d/o5+f3xz/+EZz7M2fO/Od//uc333zT0tKi0+nu3btnZWUVHh6uUqkOHz78/vvvwwSf9PT0+vr67u5uGJ1dvXo1nsnM9i7IwY5yYGDg1KlTwXMtKyuztLQEcW1pabG2tl66dKlcLj958uTatWtramoaGxuXLVu2ceNGGHONior6/PPPQ0JCbt++/Ze//GXdunXQH6vT6SwtLbEGR0dHz58/HzxXmUy2adOmn3/+WaFQGAyGoqKiyMjI/Pz88vLy5uZmjUaj0WgMxD7SEFXoddDpdHv37p06dSrufy4pKamoqHBxcbG2tq6rq4M+hlWrVkH/QWhoqIWFxcWLF319fYcMGWJtbQ1z8e7evfvhhx96eXnhboyAgICnT5/6+Pg0NDTU1tZu3br13//93/39/cvLy11cXG7duqVUKjmD95xhjr5ElFPbqb72A5k5uOhrampKSkrw8Zdk1aXiSnlZWGLaJKahocHOzu7f/u3fwHVDCMnlcnt7+9/+9rceHh4wVxbk5OnTp++///6JEyfgoE0bG5tly5Y1NDS0tbUtXbp0ypQpfn5+mZmZly9fvnHjRnt7u5+f30cfffTdd9/V1NQwDAPTVqdNm7Zp06akpKTY2Nht27bdunXLSGx9gKMnl8v37dv32WefXbx48ebNm1ZWVqNGjXJycioqKjL0no2Kk2A0Gmtra3ft2jVs2LBr1651dXXdv3///fffd3JyAjXy8PCYPn26m5vbkydPdDpdYWHh4sWLN27c+PDhw/Ly8qdPn44fP37z5s2NjY16vf7cuXPW1taurq779u1btGjRkSNH2tvbSTUlrRtCqKysbM6cOc7OzgaDITk5efz48T///DM0LzQajZeX15IlS+Li4jIzM1etWuXi4gJROnv27CeffHLlypXu7u4rV64MHz78xx9/lEgkISEhI0aMmD9/vkgkunLlyhdffOHk5OTl5bV06dKRI0deuHCho6Pj4sWLMLrZ3d0dExMzbty4yZMn41kzrGmXI9s7BFBTU7NgwYK1a9e2t7enpqaOGTPGw8MDlObixYuffPLJoUOHbt68OX/+/HfeecfS0vLhw4f79u3buHFjeHj49evXp0+fDkPsqNfVwyPlCKHu7u6jR4++//77p0+f1mq1gYGBH3/88bJly4qKimJjY8eOHWtpaVlVVXXkyBHw3T09PSdPnjx8+HB7e/u4uDhfX9/hw4cfP348PT194cKFf/jDH7777rvs7Ozg4OChQ4dOmTIlJydHpVJ5eHh8/PHHZ86c6e7uzsjImDlz5oYNG5qbm6urq6FzwsfH586dO7GxsWKxWKvV4nqC12XhLgeBQDBnzhwrKytPT093d/f169fn5OS4urqOHDnSzc1t9+7dI0aMGDFixJo1axITEw8ePPjee+/hmV+/+93voLe/tbV1/fr1I0aM2L9/v7e396JFi3788cfLly+PHDly8+bNfn5+K1asmD59emZm5vnz5995552PP/44NTWVJdwmvjQORFz5WkshIbOF7e23qK6uLiwsBIPG9C7jhjBUXCkvDmlnOd9oNJqLFy8uWbIkLy8P/3r9+vWvvvoqMjISh9RoNL6+vtbW1vv376+qqnr8+PH8+fM3bNgAC3JSUlIcHBwWLVq0cuXKXbt2JScnt7e3+/j4LF68eMOGDTk5OVqtFqp4RETE2rVr7e3t169ff/bsWTyrCI+OsL1dmqmpqbt27dq7d6+/v//Tp0+dnZ0PHjxYUVGBu2fJbuTMzMzDhw+7uroGBQVJJJLQ0ND9+/dfvny5sbERIVRRUXHs2DFnZ+f4+HiDwaBWq8PCwvbt2+fn5ycUCqOion766SdfX1+RSIQQUiqV/v7+e/bscXR09Pb2FolE0DKAJCBin2SsK5GRkTBxuqWlJSgoqLS0FB/M3traeufOHW9v79OnT1+8eBFmR+v1+tjY2CNHjgQHB0ul0pCQECcnpzNnzlRWVgoEgqNHj166dKmxsVEikZw+fXrfvn3h4eF5eXk///zzrVu3mpubHz165OzsDNNqkpOTjxw54uLiEh8fj+UfFzEedtLr9RqNJj4+Pi4uTqvVtra2+vn5lZWVQQbm5+c7Oztv2bLl1q1bwcHBe/bs2b17d05OTnR09IkTJ9zd3bdu3erp6QluHM5/fHOEUEdHR2BgoKur66NHj+RyeVxcnLu7+4kTJwoKClJSUg4ePOjp6dnc3JyXl7d79+5du3Y9fPjw+vXrCxcu3LZtW3Z29sOHDw8ePHjt2rW8vLz79+8fOnTI3d09MTHx3r17P/zww5EjR7KysuRyub+///79+wMCAtrb29PS0o4fP+7j4wMZtXPnzilTplhbW8+YMcPCwmLmzJnx8fGQ1bgFhosPyi45OXnXrl3ffvvtjz/+GBkZqdFosrKyHB0docpdvnz522+/dXd3Lygo8PX13bp166lTp5KSkry9vXfs2LFjx44HDx7odDqRSOTu7v7NN9/Y2tru2bOnuLi4vLz82LFje/bs2bRp05YtW6KjozUaTUBAwN///vd33nknKioKmfYo9PWqUnF9GfjiWlVVhcUV3gi87pyKK+VF4LyEZl/FlpaWsrIytVoNO6TDN+S0daid9fX15eXlNTU1sI6+uLhYKBRCpxzLss3NzSkpKTExMSKRCDYxaG9vr6+vb2xsVCqVeBG9Xq+vq6vLy8srLS2Fvj62d1MCvMADm2/YKwD697q7uzs7O/EYLd7EAFCpVF1dXWq1Gp6l0WgUCoVCocDzj+RyeVtbGzwF6OrqUiqVRqMRRss0Go1Wq2V6N2Ho6uqC5f9sr/djdita3L+E+7SNvdsdY23T6XRtbW3Nzc2wjhbuoNVqlUqlSqXS6XQajQb2hdDpdGq1WqvVQpTgWrx7g0qlUqvVsBOWWq2GET6dTqdUKuVyOd6ZjyOuxt7tgfBJeThROAkMw0CZ9vT0QFZDZLRarUKhaGlpaWxsVKlUbO9wOFmpsGJBlNRqNcQKshQ+9/T0QHeowWCA4XbYkV8kErW1tcFGH3CtSqWCD93d3bD8pqenp6enB/aRUCgUSqUSdurAj9DpdJmZmY6Ojo8ePcrLy0tPT/f09PzrX/+6a9cuyBNyITVuGMH3MplMIpG0t7dDKgwGQ0dHR3t7O0RPKpWqVCqj0Qi7o8jlcqVSqVarIWL4ZVGpy6p8MwAAIABJREFUVDU1NZWVlbCvmcFg0Gg0crkcOnUg1aGhocOGDZs6dSqeeW5WF19AWam4moW0eCClpLhSz5XysgzkVWSJXWRxRWR7TwsnbRM5DZWcfokNFu55wyFxALgV6TeTn0HtEKH95OP4KWIYkzUnZKJwZOBfo+mWT2zvWa3kDXFgEGzOXoD4iVhK8d3gGxx/7CQh4rQAMm7kVTieZo9kR4R1QKaWAvFa5fgSY++ufmTSjLw1xFhayNYAJ5LIXDuM42+RmdNXzM3emZ86fH+O800CgoprKZnqkJCQZcuWJScnQxslISFh8uTJHh4euHpwZlDjB5HPwrnUT6Hw4aTdbL2VSqWOjo7Tpk179OgRv3VCFu4LMMB4/togswh7rgUFBXjMFdscRMWV8mL08xojU3HCUoENHB6pIi8ng+FrQVMN5jZnJ0OS32O5JadxksE40SOfTiaN/IBjbjA9txXAXiapiPj+nBYGS1h8nCgjsWiS5bUPcFcwa9prauxd5gGphp38GGITJTJLWdMJU6Se4dSx5s63wfaCTDJLNAuwlcGPwPnDEk0o8ikM4aAzvb0L/CqECCEnyx3/hJsdOJkcyWd6d2yGpg+ZdeSFcAARy2td1dbWurm5OTo6wiqv7du3nzx5EqZE4aYeziicdUxvLwVZCmS54NRxkkbmPPkK4FIgA4CzHhUVBRtscV5JXEx9va1meVmj8CuAzCuoXZWVlfn5+dABg4sJAlNxpbwCOG8m1D+8wBR33sKvxt7ZldjYkbaDNI6sqT5hO4XtI74zNkkG4lgSZKpVpOXCd+MYI9Ku4asQsW0CQ/SIskTrgbSbpESRCkc+hSWkgvPGsoR95+gcS4gNac1hN2P8dE5Kcc7gW2FtJqNBCoaRN0ONzBMythyjz3kW1k5E6DfeEZqzGwOZTANvtyZ+inAWkS0bTmwZor3FmJsNzhKNA072Qh97ZWVlZmamQCAoLi6G/nNcARDRdiRhiLYdDsZpQODnkmWNzAmh0dwgAtmRw5oW+ku9yZS++0g4P0F1Ki8vz83NheEJhnqulFcOy3M7WJ6cYDOKPSGsT2zf1hybJ3wtpweVlF70rD5AElLvWULJOL+SJhIbX87ZZ6Tq42A4B8iUkr+SWYRMRRcRck5Gj9Q/ZNorQLpNLG+1KEs0GsicxL+SGYijxIk5v9A50kLenIw5eRAv2YriyIzB9EwY0k6xvLYI+ROnY4AUbLJKIHMNLI4jy/EOOUmGtJCn+rCmeklmBT/anApG6jSOoZGYf0dWLaZ3KjVj2hjiZIvZkqI8F/1kJqdeweFXOTk5cOI9SwxFISqulFeLWTvCscKkDCBCerHiMqZeCGPao0i20LHk8Fv9ZAT40eOHJP+SHwwGA+kXYnNM+q/YEexL6jgNAo4msbxeaI4q42iQ4soSOsTytJN8Ipl2Tk7CTzg+5K9kwZHlyM9P8l9kqnZYR8nzW/hJNpoe1oaTz3cokemRDJysNlvEDK8pQ/YrsKb6x2lMMMRgOdPbrsId9X29AshUFFlTAUamjUJOSfVVn8m0MMRRuywV1DcIp7br9fqKioqsrCxytywqrpRXA//d5hhcRNhc1tQ5wAGY3hPRcXimd+Ku2XtyTCG+P76EIUYZyZiQNpohuuw4t8U3JH0IZKp22ONBxKwrMmLkGe8s0aRgTZsIHJuLwflg1uvlZD7/S/KJfAnhFxBpvjlRZfvQBrMlQmYU6ZnxlYDhedU4tvxuAyMxwMx3TMkuEPyBVGgyZzjhyUcgU93F/yLCG8aB+flJVgwSZAr5RPJaMj6cPOfAEAPhLO8FpLwOOMUEQLdwVlYWzNjnlDgVV8oLYtZM9w+nLY/vg7/p7u6Oi4tLSEjALUFsTcjw+G6kHrMsq9Vq4UBTbL84wglf4qU4HLXjqDsYL9iIuKSkRC6Xs6ZSqlKpCgsLq6urGcLRRKa9sqTCIVPrT0aPbBOwvIlL3d3dZWVlsNMFDo8jQ8aKzDFSoUnp4mQjWYhYGxBxOqmRGFyEYIbe9Qb8OkAKDEMMQWE902g0UqkUTyAiKwZOOy4I7J+RuYHzqqurC5/cR2oYQ8ASfdRkAvHjcCSxeONE4ayA5UNklnLuQLYXcbvKrHNJFgT/9eHXdvJ7MjznPWJNQZRXDb+SI4QMBkNpaWl6ejoWV9KMUHGlvCADeZM5AThmBZsSbFASExM//fRTKyurvLw81DvlEmMg9oIgPQm4uVKpDA4OXrVq1aFDhxoaGljT6S34uY2NjQcPHrS3t4+JicEmHptCzmeEUHBwsLW1tZ2dXWZmppHYYZ9l2eLi4vnz5x86dKi7uxuiBx3ILLFXMBkBsnuZzD3OZ6wigFqtvnPnDuz7A3vSGogZpHj8jxQeMiYsMWXXQCzC4xQK+Y2RWD0FQ4xGopuXJZwzhtcPwRL7F8IqF3IwNSQkZNOmTevXr4dTePkFZCRmOTG9c33JpwDV1dVHjx5ds2bNvXv3EEJkoSBiOBPij+/DEkKIhRPfE1Yk47KDL9Vq9d27d3fs2AH7L7LmWiRM70AymUU43zh5y/LE1azV7utdGzj9vJWUF8BsMRkMhpKSktTUVBBX/LpBMCqulBfkma8x51XHNpT8HosZhPH29v7tb3/7hz/84dq1a1iZcPcX2Y1GejDwjV6vz8jImDdv3pQpU0pKSpC5/l6EkFwuP3r06NChQ8+fP28kJl7CHCUjMV0WHiEWi52dnceMGRMXF8f2KgfcqqqqatOmTTdu3IBlMHAJVmWOHiCeX8JvZ+DkMAzT0dHR3NwM+zfB9nj/+Mc/xGIxeTfs0sENOepCFgQyffP5Tg+n4FCve8r2qiyWBES00Fne8gPUO4BqMBjA21MqlU1NTTqdLisra+3atSNHjhw5cmRcXBwOT3qEZMTwU8jFSPA3Ozt73rx5v/vd77Zs2QJFT7YtyGTiRcbYgWaIbgYyE8hqoFQqYeVid3e3k5PTe++9h7fI5ld7MtpGYlUSp9uWrPMk5N36eqFYU/iXs/06xJRXC85hg8FQXFyclpaGe9oY6rlSXgn9vMbkC8/2ATYHYPgkEom7u7u9vf0//vEPfN414u2cgA2W2UefP39+3rx5sAE6X1zhkoqKChsbm4sXL+KrSI0H9xR/gxAKDw+fNWsWnOSDTFVNLpfDnkdkeBxnnEzEM8rYPSKTgz/39PR4e3tfvHgRDuVmWfbUqVNjx46tra0lQ+IbMsSgNd9bInOPP2zJz0acQDI55BRZMv5kKZO/QoMDIeTn57dnzx44rSg/P//cuXPTpk1LSUnBz+JcztFa3FuLmx0sy6pUqqCgoI8++sjFxQURoms0HY4lC5eTWJZo5XAyoaqqytfXF3aUZBgmKyvrs88+c3R05PfJk5eThULmDMsTV9acOnJuZbb4zF6O70D+y7+c8krAtYglPNfMzEzsuZL5T8WV8uL0ZQiQqbgyffSAcQxEYGCgm5tbdnb2okWLJkyYAN4noFKpKisrYVvEmpqavLw8fKoXmEiNRtPZ2anVai9duvT1119jceVbIoRQfX39ihUrLl26JJfL6+vrFQoF2+ufNTY2RkZG3rlzJzc3Fy/QjIyMnD17tkAgUKlUJSUlWVlZIpEIDivNysqCs8lUKlV1dXVVVVVra2tBQUFsbGxDQwPp4eXk5AQFBSUkJLS1tWVnZ/v5+VVWVvaVLU+ePBk7duyaNWsyMzNhrPfChQuTJ0/Ozc1NSEiIi4uDE3XAZYTda2GrZPheq9VWVVUJhUK5XF5SUgJLBbRabVFRUUpKCpyfSi4R5pQd5BucXZ+WlgankxoMBoVCIRKJmpube3p6CgoK8vPzocGOCNNP5rnRaMzLy7O0tLS0tMzLy4M9/0JDQ62srBITE6urq3Nzczs6OshM6OrqKioqKiwsxEcVYbmCHma8UDUlJeWLL744fvy4SqWqq6uDXMIi2tPTU1JSUlpais+jRQgpFAqxWFxbW4ujrdfrYddDg8HQ3t4OuySeO3fO0tIyOTkZBu8bGxvnzp27fft2uVze2dmJtwvgZJparS4vLy8vL8eNrb5U88XElZPP/JeLiusbgC+ulZWVBQUFMPaPTFtpVFwprxGOISCrJkOs0EAItbe3u7m53bhxAyF0/vz5v//973fv3sWXVFZW2tnZWVlZHT9+3MnJae7cuU5OTnDiNEJILBYfO3bMw8MjOjr6xx9/tLKyKi0tJR9EdgYihOrr65csWbJx48Y7d+7s3bv3p59+EgqFDMNUV1evX79+yZIltra2ixcvjomJgbjFxMTMmTMnIyOjqanpm2++mTx58vXr19VqdUBAwPjx48+fP9/T01NXV7dp06a5c+ceO3Zsx44dM2fO/P7776uqquChcXFx9vb2Tk5O27dv37x5s42NzbRp0wIDA3EMyUxTKpU///zze++9N2HCBEdHRxh+Pnfu3MiRI3fu3GljYzNu3DhXV1elUmkwGORyuY+Pz9q1a/fu3bt69WpHR8fOzs6qqqply5YtWrToxIkTq1at+vLLLz09PQMDA1esWDFu3LjNmzfDWQKMuQXBECWxWAwj02vXrv3hhx/y8vJYlg0JCZk7d+7KlSvd3Nysra0nTZp05swZMCtsb6coqZRtbW1ubm5/+MMf/va3v1lbW/v4+MhksqdPn86ePXvv3r0LFy788ssv3d3dm5qaICYVFRXOzs6rV6+2sbHZs2dPbW0tlmpYAIMHrY1GY3Jy8pQpUzZv3nzo0KEZM2Zs2bIFEoUQkkgkP/30ExTi4cOH4Rjg0tLSgwcPLl++3Nra2s3Nrbu7W6vVBgUFbdy48dSpU3fv3l20aJGHh0dycrKNjc3vf//7JUuWHDt2TCKRNDY2Wltbz5s3z9PTc82aNQcOHBAKhWQzAh5aVla2ZMmSOXPmQHkZTScJ8xURd370pYXPlFi+QuMv+3snKS8Ky+tl0ev1tbW1EomEITrJcHgqrpTXC2sKMhVXcBoQQqmpqcuXL79y5YpYLL5169aQIUPWrVuHPQydTnf+/Pk///nP69atq6iouHfv3vjx4+/fv280GhsbG9evX79mzRqRSNTU1LRjx45Zs2bB2ebYfmFxBZNXV1dnbW29du3aysrKqqqq77//fvv27Y2NjQEBAUuXLi0vL+/u7l6xYoWDgwOcMRAREWFtbZ2TkyMUCl1cXM6cOQMOYm1t7ZIlS9zc3OAMgOvXrw8dOnTv3r0KhSI5OXnSpEmnT59mWVYqlS5cuPDixYsqlSorK2vy5MkbN27Mz89vaWnhjBxjKymRSLZv3+7i4iKTyUCxTp8+PWzYsKCgILFY7OrqOm7cOOimjo2NnTx58tmzZ0Ui0b1794YNG+bp6dnS0rJ169a//OUvbm5uaWlpu3fvHjp06Pbt28PCwo4dO/bBBx/gs2CRuXU17e3te/fuXbp0aXFxsUQi2bVr1zfffCMUCoVC4ZIlS/70pz/t378/LCxszZo148ePh3PRSc0wEvtIZ2Zmzp07d/LkyX5+fpCxjx49GjZs2Nq1awMCAnbu3GlhYQHnszY1NTk4OCxfvjwlJcXb2/vjjz92cHCA3jbcycwSU6zT09NHjx49adIkNze377///i9/+cvPP//MMAwcqrpgwYLY2NiQkJDJkyfv37+/sbFx27ZtK1euzM7OPnv27EcffZSYmKhSqa5fvz58+PB333132bJl8+fP379/f1lZ2YEDB957772tW7c+ePCgubm5oaFhzpw548ePv379ure396hRo9avXw+ONa7JLMvm5ORMnz79yy+/hEP6cK84/13ox2194deKfLNe7IaUZ8IXV51OV1NT09DQYLaRRMWV8trhmABEjFqBLVar1Z6enqNHj161atXOnTu//fbbYcOGjR49GjugCKHQ0FBLS8sHDx4ghMrLy2fNmuXl5dXT0/PgwYPJkyfDMXYIIS8vLxsbGxBXjpeA/QyhULh06VIfHx+45PHjxzNmzIiLi6upqcnOzpbJZKAiK1eulMlkCKHExEQrK6uzZ8/u27cvIiICt1JlMtn69esPHz4Mw8MxMTE2NjYwmgiCun37dp1OJxaL58yZk5aWhhCSSCRLly6FM25Jm4hnmcI3HR0drq6uR44cUavV8CsMVcKB8AKBYNKkSZAVBw4c+Pjjj/fu3Xv+/Pk9e/ZMnDjR0dGxq6vr4sWL06ZNg1O7ExMTJ06cCKemNzQ0WFhYHDhwAMaVWWLqDS6UtLS08ePH79+/Hyb1hIWFjRkz5s6dOzqd7tChQ59//rlQKEQIBQQEjBs37v79+wghcnQWz5RGCGk0mm3btq1duxbcR4PBEBwc/NVXXwkEAoRQTk7OxIkT9+7dixCKjIz89NNPV65cefXqVQ8Pj7Fjxw4fPhwqAC4+mEuMIzllypTTp08jhFpaWmxsbKytraVSaXl5+eeff25nZ3fnzp2rV6/Omzdv7ty5aWlpwcHBGRkZRqMxIiLCwsLi8uXLCCGVSrVx48aPPvooLCxMo9FAH7KPj8+nn36akJAAKWpoaFiwYIGjoyP8u27duokTJ5aVlaHeqdEQt56enujo6KioKIVCwZjuCkm+CPw34mXkkDXX62D2iZSXx6y41tbWwnbTfKi4Ut4c+M3nTHOtqanZuHHjwYMHY2Nj4+LikpOT9+/f//e//93b2xvX45CQEBsbm+joaIRQXV3d/PnzT58+rVKpLl269NVXX4EVRgjBaa9g/bFnQE4lRQhVV1cvXboUHCaGYbKysmbOnBkcHKzT6VJSUu7du3fz5s0JEyasWbMGRnZTUlImTZq0YMGCzz77LDg4GCekpaVl5cqV7u7uoByxsbGLFy/Ozs5GCMlkMltbW0dHR71e393d7ezsfO3ataqqKj8/v3Xr1sEprRyHg+y4lslke/bsOXLkCJwNybLsyZMnLS0t4TUG9xfEctOmTePGjQsKCsrMzExISEhMTKyoqNDr9V5eXtbW1jArRyAQzJgx49GjRwihhoaGL774Yu/evd3d3UbTlUJ4Sm1YWNiQIUM8PT3h6WlpaSNGjDh48GB3d/eRI0dmzZoF86qio6PhKHtErA5iiClICKGurq61a9d+++23kEV6vT4wMNDW1ragoAAhVF5ePnPmTAcHB51Od/XqVQsLC2dn54CAAH9/f19f3ytXrjQ1NSFiRRZ5/G1aWpqlpWVAQABCSKFQODg4jB49ury8PDo6Gk5o9/f3v3379u3btx8/fiyVSo1GY1lZWUhIyL59+/72t7+5uroyDKNSqRwdHSdMmAB9uZD/p0+f/uCDD2JiYuAbsVhsbW195MgR+NfZ2dnCwgKaSrhekQYX+9lm9ZXzLrwSiX3mbanEvhL44grdwrBAjgwGH6i4Ut4oWEJgFA2+jIqK2rJlC5hsoLCwcOzYsQsXLoTZNCzLhoaGzp8/Pzw8HCHU1NS0bNmys2fPKpXKa9euWVtbV1RUwIVnzpyxsbGBwU4DsVctueBHKBQuXrwYfBeEUGpq6ty5cyMiIsLDwx0cHBISEurq6pYsWWJvbw9Hw4aGhk6fPv3SpUtwdHZERARc2NbWtmrVqiNHjoByJCUl2dragrh2dXXZ2dnt27cPUvrw4cMrV648ffr0zp07cXFx5ApIrG2kHezo6IBuYZA3hmGOHTs2c+ZMyI3s7OzPPvsMnLZDhw59+umnYOsBmHFz+vRpa2trGJaOjY2dPn06tEvq6+s///xzR0dH2Gqc9KXwBODY2Njhw4d7enpCDJOSkj788MNDhw4pFAoY4ITjzePj46dPnx4YGIiIxTAs4YVDQtasWbN27VpwCg0GQ2BgoLW1NXQmV1dXz549e+XKlSqVytfXd9SoUbgHAvVKF24eMaan8woEgunTpwcFBSGEOjs7161bBy51TEzMiBEjoJ7g5pTRaHzw4MHp06fj4+MvXbr04YcfHjhwgGVZtVq9ffv2CRMmFBYW4mp57NixYcOGJSYmwrXV1dWWlpY///wz/Hvs2DG8LgtnHTLd5xm3IPsRV/Q6hZCK62uCk5nQL9XY2Gg2k6m4Ut4o2NaAi9PR0ZGSkmJvb79u3ToYuoD2fl1d3bRp0959991z5841NDSo1eqbN2+OHz/+2rVrer0+Pz9/xowZmzdv7urqys7OtrKy8vLyamlpEYvF69evt7CwiI+P5wwlMsRyzIqKihkzZmzbtq25ubmtrc3d3d3BwaGsrMzNzW3OnDkwpXbGjBmff/55UFBQe3v7hQsXRo8eHRkZWVhYaGFhMWbMmICAgNbW1qKiohkzZnzzzTdisViv1wcEBEycONHf31+v1xcUFHz55ZfLly+XyWSFhYVOTk4PHz4UCASlpaUymQwcRNIKG4jtnBBCMpls48aNs2fPfvLkSUtLS3t7+48//vjRRx8lJydrtdrAwMAhQ4Zs2bJFo9GkpKSMHTt22bJl6enpFRUV3t7eN27c6Orqcnd3Hz9+POzVcOXKlWHDhp0/f16lUgkEgqFDh9rb2+PmNm5/4L4EkUgEbQuJRKJUKj09PT///PPw8HC5XL5169axY8cWFRVpNJrbt2//85//9PDwYIhdFEg9QwhpNJrNmzdbWlqmpaWJxeL29nbodPX39zcajWlpaWPHjl20aJFMJoMu4jVr1giFwu7u7oSEhJMnT4KKY9HCOWYwGJ4+fTp27NgzZ84ghBoaGhYtWjRx4sTKykqJRDJ79uzvvvsOGhYtLS0pKSmRkZEwI4lhmICAgKFDh/74448ymaytre2777777LPP8MixRqM5fvz4kCFDbt261dTUBPOup06d6uLiAklzd3f/9NNPoaVCNoxaWlquXLly+fJl6O0YiLBRcf3FwRdXzpgrGYCKK+UNwamXLMtqtdqQkBBra+u//vWvn3zyiZeXV0dHB8MwoGeffvrpkCFDvvzyy3PnzonF4kOHDo0fP97FxaW2tvbGjRujR4+eOXOmSCTS6XSenp4wf/j8+fOrV6/+6KOPTp48Sa7BYIltjxBCIpFo1apVtra2Z8+ePXz4sL29fVRUlF6v9/Pzmzhx4rp167y8vLZs2TJ69OhNmzbl5eUdO3Zszpw5165dE4lEP/zww6hRo+bPnx8UFAQbQq1evTo1NbWjo8PHx+frr78+ceJEY2Pjw4cPbWxs1qxZU1lZWVpaam1tPXLkyNmzZ8NQ7oULF0A2kOmqWZxFarX6ypUrlpaWdnZ26enp5eXl69ev/+yzzy5dulRbW+vm5jZ27NiNGzfW1NTo9Xpvb+/x48dPmjRp5syZs2bNevjwYWdnp6urq4WFxc2bNyUSye7duz/88MNt27aVlZW5uLj86U9/mj17dn5+Pml5WWKijUajCQoKWrZsmbOz87Fjx9auXevt7d3d3Z2dnb148eLRo0ffvHmzurra0dHxgw8+WLlyJWxtwenqxyny9vb+4IMPZs6cefHixbKysm+//fa///u/161bV15e7uHh8eGHH37xxRcCgUCv1586derjjz+eN2/eli1bpk2bNn/+/MbGRhw3MqpSqXT//v1//vOfFy5cmJubGxAQ8Mknn/zjH/94+PCh0WgMCAiwtLTcuHGjh4eHs7Pz8ePHY2JibG1tZ8+effjwYTc3t1GjRn3yySdXr159+PDhuHHjhg4dGhwcjHu2AwIC3n///bFjx+7evbuurq6pqWn58uXLly8Xi8USiWT16tX/+7//GxAQgOcDQ5JLS0unTp365z//OT4+HplOnH6mvL1y8aPK+jogW3hs755rdXV1IK44DA5PxZXy5sCvOhgmvV6fm5vr7e196dIlLy+vJ0+eQP9qV1dXWFjY5cuX7969e/v27bi4OKlUmpmZGRkZmZKS0tzcnJmZGRgY+PjxY5i129zc/OjRozt37mRkZKSnpwcEBGRmZpJbGwJ476Senp68vDyBQBAREXHv3j2BQAAzd1pbW588efLgwYOKigqRSPTkyROBQNDa2lpSUpKbmysWi7u6ukpKShITE58+fVpSUiISicrLy0tLS2Gz3Orq6ry8vPLy8s7Oztra2tzc3NLSUoVCUVhYOGvWrFGjRh0+fPjkyZPr168fN26cp6cn9N/iSOLMgRe4o6MjMzMzJiZGKpXKZLLU1NTY2NiSkpKOjo7c3NyYmJjs7GyYSKVQKKKjo48cOeLq6hoWFgZHf2dmZj548KCwsLC1tTUhISEoKEggELS0tISHh1+6dCkgIICchYHjgDtdlUqlQCDw8fHx9fVNSEiAchEKhY8fP75//35mZmZra2tUVNTt27eDg4PBR+S0ElCv6tTV1V24cOHYsWPp6elSqTQoKOj8+fMBAQG1tbXx8fFXrly5efMmjJHLZLLbt2+vWbNm+fLlbm5uWVlZrKnDiv+2tbU9ePDgxIkTvr6+ubm5sbGxZ86cOXHiRGpqKqw5Dg8P/+mnnw4dOnTu3Lny8nKdThcTE3Po0CFfX9/s7OyAgIADBw5EREQIBAIPDw9PT09Y1gzVEnxQR0fHK1eudHZ2GgyG5OTkwMDAhoaGhoaGoKCgGzduFBYWkvuEQKU6evTof/3Xf8FyMpyTnAblm5E6KquvHNIxxdUSPFdYisOp9oiKK+W1YvYNx44IQxzuoVar1Wo16TzBcCNnGi1evcP0btWLq7JarYYPnBPiDMRJohwbrdFoYLEHIjbUNRIbQvUzYMZPlNnPDMN4eXkNGTLk4MGDPT09sKXL0qVLYdQTJxAPzrHEahMOZiPD9G4m3NPTA7s0IGIbJnIHPqZ3MZJWq9VoNORCTLZ3LSnOW/heo9FAoSDiADhj726IoEbknpHkdspkG1+tVsNWU6h35Q8uO3KuMpRdY2NjfX09dDzgm5AFDXGADR9gQ2CNRgNRhTVREEyhUMhkMtyBAftFQDSMRqNCoYAdiTUajVKpJLcgRr17kuBD3dneA5cgvFqtxtMFcM1Uq9UnT56cMWMGLJEyEocCPa/Ivbw0UnEz72IPAAAgAElEQVR95WCjwRAj6zBqAL1Q+Esj3f6Q8sphCVAfbzj5L6kinKrJtwu41w6PpGLrjEf7MKQkk41NfFtOVEltQ722mJyYQ94ERw9bfNbU+8RPgQA3btwYM2bMli1b4uPjo6Ojjx8//v3338fExJBXkZeTK0/Yfv0eHHlSKaH9wb+EJSSW41SxREOHPOmPvAmZWH7J4hviJPCjyi/TvoqDDIDLlHwWB/I+RmLZFaeYAJxduDQ5ESDnlrOmxw5yqisZn8jIyIULF167dg0fmUA2Lzjp7Yu+8uG5eCU3oZCQrz/5FqhUqtLSUiyuRnoqDuV1wPaN2cD4A6mIHEOJiF2EWJ6/y7kWmR4zjvd3NftQLGn41FUcjG+1yTcK3BEDcS46jh72wvF9ILBMJnv8+PHhw4ePHj3q6enp7e2dk5ODTyXDN8FPJJPJMdNkVuMU4X/xZFqGmBsFkL3ifZUO/3uGYTjNC3xb8iecEDJinPswfbdCGNP5UJwKw3kQJwk4f0jJxPfEBw9wtJ/cOxrnEpk0smpxchsRZpTM26KiooiICLwhNum2cmLL9q15ZsvlBXglN6FgyBIkXyulUllcXAzLHFjiPCj4lYor5ZXB9gEnACIa/hyLTBojuAQMK7kTOkgImEXShOGfUK9t5VtqHA2sQMbeHerx08kNbDmXk32YBtOjOnHMsbAxhI9rNBrhlJu2tjbcEY0fintxOQ6fWWXFn1lTUYFv8I5X+BtEHEuAN/dniSNjOWlke3WdlFXG9HQaMuuMvYfEkeWLH4HdOGR6BCnfEhmJtVJkAPJahjgxl58nLE/XOYINX+I9LnA3OHmtwdzRsEbTuVqcAkJEVwf+0khspkGKNL9ScTK//wCUtwJZozjiWlhYWFNTA/8ae4F/qbhSXhf9iCsyNdCk0CLe+CW2kli9ECEb+CrOKFdfRoo1dXew9WQJaed4SDjCWJA42owDIFO3hm/fcUiG8P+wbpmNM0ceGFMXFksyVlBOq4K07Bz/FSfEbDHx3UTOeht8B/xEfoHi6HEKlyUcfbiWI044tviJpOyROWA2pQzhVsKKatZ0vhW2g6TPzfKcSzJFnOYU/ypEtIfw9xz6qZmcpFEGD2RB88VVLBbDv1RcKW+OftTCaNoJTFof/A0ZniG6BxGvupO228g7SrOfuDHEPB1SKckHkZdwfiITwvA8Gxwrjn+J7S/p/3Fiy/LUjh8lLA/GXv8bKxnflHM+o7711aw88KPHmHrbEB7HhCHaQOQluHBxDjBEM8VsVBmijxfHCpkOGbCmSsaJJPaSccTIgsPBOE9ne/sV4Fp8ijtZsqxp+4mTwziAkddFbK5KUgYpnDqGv4HjofCJERwbQsWV8ubgWEzWFE4Y/C9pc1EfqsOx/v2YMDIOLK+7EsN/KOdCTsw598SfOcIPGHsn3CJTf+uZWce5P8eg89sZfFepryTgALihYNZR6yv/OZCixclqzg3J8GajxxAdDGRUWUKq+V+S9+E0gMjEcnLY7G3xhfxeFgw/hpwImE14P8VNGVSQtZGsAEqlMi8vr7q6GoKRbU1ExZUyeOAYrH6CvfyD+A81GxPSIr/Ag7A/xPIUl+O4vzwvYLL54bETyXElXyAyZpssZIBXch9++H4yoX9ZxY8j9ZVzW46jzxJ6TNJ/BKi4/hLhiytCSKVS5ebmwiptRCw6gH+puFIGEWQN7ssOvkLDxLF0fBv6THPZP/2IqFk57ytiz5WWZwYwGxInHPeg9hPzZ4oEpxD7T+xAEmU2c5BphXlmMT3zbsjc8AR5FUdcOffv/1fKLxqW6BxChLjm5+dXV1fjNhkOgKi4UgYbpF02a5TNWq7+bX0/zyIv4dvQvszlQJ7C9uEG9RW4/7g9V0KeGcxs3iKe52o0nRvJv0M/xcH38AYS24Hc32wx8Qet+88BTlRZU3Hl3I3/RE6d4aT6hVtjlEEOp/L09PTk5+eLRCJSXOmEJspgh2MHSetm1kT2Y+v7f0Rfz+3HVr6k6Rzg5f1rjNmQz3tDs8knJZYxHUfk5wy/OMyGxwH6eXo/N+8nGEt0s6M+ypR/OT+qnOSzfYsrJ684WkvF9V8bsmQVCkVBQUFtbS3nrYFfqbhS3j59Wfln0lfgF3vu8z7rJVI8UAaSrgEmvP9EcUIypjN4+ZgV1+elrxj2o9z9pOWZ6cLX8m/Vf2aypmLMzyj8/fNGhvKLgyzonp6ekpIS2KabNV3qhqi4UgYD/RigF7ah/d9n4MHMmtoB3mfg0RtIzF/VfczekP/vM7XzJcW1nxg+U1zNJqf/m/efM5zb8jOkrwtZ3srjl48P5e3Sf5GxpuJaWVkJpyzzBxSouFIGI3x798IGi3PVy3fZ9dVd2Vf8XyzAG+aZ8sDnlYsrMqevzyxuTsm+3Yx9rsRSBif9lBr+HipnT0+PUCiUSqVYVslRAyqulMHOS5qq12TvfiWms6/ce0le4HFvMtUvA8SW3+Z42/GiDJSBF1lXV1dZWVlbWxvTu3MqufkoFVfKYOcljdTrs9S/BqP5PIr5HLzA495kql8GiC0V118uAy8vOGe6s7MT9W60SXdoovySeBkj9Uu31G+d55bNgfECT+wrwOvPg+fjBZJMGVQMvLBaWlqysrLgKCR8VBd2Xqm4UgY7L2yk+BcO8A5vxSwOWvv7TI3sJwAn5weYpc+84Zsvnf7jafbLwRBDymtFKpXm5ua2t7cj0zXi8CsVV8ob5XUbnRc2wW/XfOMHvXmjPJAnDjBPXlXW9VMWb6V0nhlDswHefKworxtOcTc3N2dkZGBxxQcqw69UXClvjtdtFl/MBL91Cw6PeFujdAN56FvJkAHyWmMywIi9yThQ3hYsb/O45ubmzMzMjo4OhBAc3MTQHZoob543Y5Ke1/wNBgsOjxgk4mr2uW9LS9560QwwPs91+WuNIeX1wfYhruC50glNlLfM6zaLz2v+BoPhfruaQT6U6Xcb5LcePRzJgax/fWPxMRuHNx8xyusGypo8vre5uTktLU0mk8GvZJ8wouJKecO8bgP9AjLZ1yVvV0Le2KPR8xTKW9EzZLotztvKJTIygyEalDeMWXFNTU3F4so5X5KKK+WN8mYs0Qvo6xuOVT8/vV19fZMPfTEGYTwHW3worwOW2ErarLgyxGl0iIor5V+YQSUY/QvnYPCEBk9e/eIYVDWN8powK64pKSltbW04ABmeiiuF8iYYDPJJeU3QYv01wJoegsQXVw5UXCmUNwEV139haMn+GoDyJcW1qalJIBBAtzAfKq4UypuAiiuF8osGiyv+3NzcnJSURD1XCuVtQpWVQvlFAy8vOWupubk5OTkZPFfObCZExZVCoVAolGfC9q6xRr0i2tTUlJWVpVAoEEIwxYmuc6VQKBQK5bnBIsowTHNzc2lpqVarxQ4r2TVFxZVCoVAolP4g+3uxuDY2NlZWVsJ+/Yi3mI2KK4VCoVAoz4Y13Smsvr6+srKS5W0MDoGpuFIoFAqF8mw4m2+LRKLS0lL4DJoKKgvfUHGlUCgUCqU/sHaSX1ZWVubn5+MA1HOlUCgUCuU5wB3CiBh/raioIMUVpJee50qhUCgUykDhrFBnGKaqqqqoqIgzVZh6rhQKhUKhDBSOuLIsi8XV7P5rVFwpFAqFQnkGZsW1sLAQluWQE4khABVXCoVCoVD6g+Ud18qyLExowutwEBVXCoVCoVAGjllxraioyMvLw7JKqiyi4kqhUCgUSj9wJgnjL0Fc8b9ML/ANFVcKhUKhUMyDpynxPdfy8vKcnBz4Hg+7UnGlUCgUCoULZ94vp9cXT18yGo0lJSUZGRl6vd5oNMIh6ohQXyquFAqFQqH8H/xFNYgQV6PRCB8MBkNxcXF6erpOpzMajbB3P6LiSqFQKBQKH7644m5hLK4IIaPRWFpampmZaTAYWOIkVyquFAqFQqFwMeu2kt3CeGy1oqIiOzubc0w6HXOlUCgUCmVAkBOa8NiqUCiETSQQndBEoVAoFMrzwhFX+FcsFldWViLTnmTaLUyhUCgUyrMhl+Lgfw0GQ319fW1tLepjDhQVVwqFQqFQ+oQvrgzDGAwGiUQikUhQb58wGQZRcaVQKBQKpS/I2Ux4VJVhGL1eX1dXV19fj4hxVuq5UigUCoUyIMhxVkSIa21tLe4WhpB4WhOi4kqhUCgUCqavda6oV1ZBZfV6vVgsFovFiIorhUKhUCj9Y3Z2EvZcYRMJENeqqqrq6mpEZwtTKBQKhdI/fGVFpjsMwzbCWq22pKREJBIh035jus6VQqFQKBTzcMQVmTqvCCGlUpmTk8NZioN/RVRcKRQKhULpB3LAFfumcrk8NTWVv86Veq4UCoVCoTwbjnaC1srl8pSUlJqaGn4AuIqKK4VCoVAoXDgjqdh/hQ9dXV0CgQDPFqbiSqFQKBTKs2FMwXOagM7OzuTkZI640glNFAqFQqH0h9FoxAtvSHGFfzs6OpKSksh1rlRcKRQKhUJ5BlgsOd3CoLidnZ2JiYnkUhxEN5GgUCgUCqV/+GOuWFlZlu3q6sLiyj8pHVFxpVAoFAoFw1/hSm7MhJexdnV1JSQkwA5NVFwpFAqFQukP/g5N2HmFUVj4qbu7OzExUSgUIqJbmKWn4lAoFAqFwqcvcWWJvQ8RQt3d3bDOlQxPXkjFlUKhUCiU/4MvrojY+9BgMMBPnZ2d2dnZHR0dZGDquVIoFAqFYgZyRwjyS/hrMBhgYLW1tTU/P1+j0eApToiKK4VCoVAoZulfXHG3cFNTU25urlarBbnlX0LFlUKhUJ4Pfrch5V8GvriSn/F84MbGRhBXcoYwCRVXCoVCeQ7MejaUfyX4c5Q4o6osyzY0NGRnZ2u1WvISRKgvFVcKhUIZKCyPtx0jyqvHrOdKaq3RaKytrc3KyjIYDDgMyCpLZwtTKBTKc8FXVqqvvyAGWGT9lzLeDVEsFmdmZpLiiuhSHAqFQnkBqLj+onm14lpdXZ2enq7X6/FViIorhUKhvABUXH+5DLzg+iplltian2GYqqqqlJQUzpgrFVcKhUJ5brD1xDu5U3H9pfDKxbWysjI5OVmj0XCuwveh4kqhUCgDglRWUl/fdrwoz6AfsRxgSL64VlRUJCUlqdVqltg+goorhUKhPDd9iSvV10HOAMW1f2UlxdVoNJaXl/PFlYSKK4VCoQwIKq6/XF6fuHJW4GCouFIoFMqAwEaWo6xUYgc5/Yhl/4ERcSQOIhTUaDSWlZUlJiaCuIK+4mAAFVcKhUIZEAPxbCiDkBcWV7IthUx3GC4vL09MTNRoNJxfMVRcKRQK5Rk8U1ap0A5mnquAzIor7NfP9vYMw2zhhIQEjUbD9u7NhC+HD1RcKRQKpU+orP4L8Fxl1L+4sr29xJWVlXFxcWq1GhH7CZNQcaVQKBTzDFBNyflNbzvKFPM8VwPIbPki00H3ioqKhIQElUrV1w2puFIoFIp5+lJTzq9UXH8RDFBZOYFZ0wlNbG/PcGVlZUZGBhw5Z/a2VFwpFArFDP0rKxmME/6Zd3u98aa8CvpqOcFfo9FYXV1dVFTE6TFG9Mg5CsZsS5w1nXeOf+V84Id5k/TzaGrCfuX0X0X7rzn8DkDOG8F5ZchrjUYj6b9iO0t+w3/LaF0dnGBlhWIlfwJxrayshM9ksVJxpZjwAm87OX3uTWLWVhqNRoVC0dnZ2dLSIpVKdTrdG44VZZDTT0uRAxmAo6xmQ+L98PpqpKLeKsqxv7QbeZCDi9WsuAqFQqFQCJ/JwsVlSsX1Vw2uDZyeDYSQwWCQSqWFhYVJSUkRERGRkZFJSUmFhYUNDQ0qlertRhvAJq+np0cgEFy+fNnLy8vDwyM2NhYfVUH51WIwGPLz82NiYgQCQUtLC+dXtVqdn5+PD+MEoEYVFhZ2dHTgb8wOphqNRriDXq/HPymVyvz8/Ly8vJ6eHvKeWKc5Czaosg5yyMYQ2QnBsqzBYKisrMSeK7afZFWh4vprh1RW+AbqzZ07d06cOOHj43P//v3AwMC7d++eP3/excXF2dn53LlzUVFRtbW1RqPxrUSY0w7Q6XR1dXU3b97cvHnzrl270tPTOQEovzaMRmNOTk5eXl5TU1NFRUVaWlp7ezsiDuPU6/USiQT3cJCuSWNjo1KpRL2vBrwdqFdocR+gWq2OioqCQ1EgQHl5eWpqaltbm1arJS0y3/hiE4xvThmEkOJKdlQYjUadTldWVlZaWoqI7g1OO4yKK8WkT1ihUDx69MjJycnb2zsrK0sqlfb09KhUqp6enra2try8vMuXL2/ZsmXdunW7d+9OSEh48/pqVjUZhomPj9+5c+e+fftKSkrecJQogw2ZTBYVFQVrEBFCOTk56enpCKGCgoL09PTs7OzW1tbs7GyDwaDT6fLz82NjYzMzM8vKypRKZV5eXnt7u06nS0pKKigoSEtLKy8vRwhJpdLk5OSEhITKykqGYbRabWxsLPTisCyrUCjCwsKCgoJqa2szMzNTU1NzcnJ6enrEYnF0dHRSUlJraytCqKysLDk5OSkpKS0trampKT09PS4uTqFQvL2sovSJWXGFppJWqy0rKysqKkJUXCkDQSaTXbt2befOnY8fP+7rhQej8913323atCknJ+fttrtxVTYYDAKBYNeuXa6uruXl5azpnimUXxsSiSQ9PR3XgYqKitTUVIRQREREXl6eWq1WKpVRUVF6vb6+vj41NbWnpyc/Pz8+Pl6j0QgEAqlUqlQqHz582NHRIZPJcnNzFQqFVqtta2trbW2Ni4traWkxGo0QHvU6tbm5uenp6TqdLjQ0tKysTK1Wy2SyuLi47u5ukUiUlpZmMBiSk5OTk5OVSmVqaqpAIJDL5UKhMD8//21mFqUP+hJX3C0M4srpPabiSvk/sA719PTcuXNnw4YNgYGBeMySJWZkYFMll8uvXr0KxuvNa5jZhxqNxsTExO3bt7u6ukJfDe0W/jUD7iMprsnJyQih1NTU+vp6hJBarY6Li1MqlRUVFbW1tQihlpaW/Px8kD2pVKrRaOLj4/V6vU6nKyoqamtra29vB5f04cOHtbW14LnCmwI1DQZcEUJJSUlNTU0IIVitgRAC8ZbJZHl5eeAHl5eXV1RUIIS6uroEAsFbyCPKszA75oq7+quqqrC4InPD81RcXxcvadkHfrnZkKQo9n8J2zvbIikpaePGjSdOnMCzOfj3gb/QJOdMBnmBSL5CQFx37Njh7OxcVlaGTCNM+bXR2dkZGRmJZ96lp6dnZWUhhNLS0hoaGhBCCoUiPj5erVZXVlaCyDU1NWVnZ/f09KSkpEilUrVanZCQoNfrtVptaWlpTU1NQUEByLBAIBCJRFqtlrO1bHFxMYhrSkoKTKGqqanJzc2Fx2VnZ3d0dBQWFlZVVSGEysrKamtrWZaVyWQg/JTBRj/iyjCMUCgsLCwkA1Nxfe1gucL2nQQRdp//Db6D2fVwnIXMnC4LTkjyA74tPzJAS0vLyZMnV61aFRUV9bzp5WxQ0t3dLRQKCwoKiouL6+rq8LgXJ8mAVqttb29vaGhobGxsbW1VKBQM73wJ/FmlUrW2tra1tXV0dHR2dspkssbGxpaWFtgkBTzXffv2gedKIpfLRSJRbm5uZmYmmEVO5J83yZRBjsFgyM3NzcnJEYvFxcXFaWlpnZ2dLMsmJyeD56pUKiMjI/V6fXNzc2JiYl1dXUZGBhzPmZiY2NTUpFaro6OjDQaDWq0uLCwUi8UwgUUmkz169KiiogICwO530NDMz88HCYc7IITkcnlCQkJNTU1RUVFWVhbLsllZWdD4Ky4urq6uZlm2ra0tLi7ureYWxQTSDmMbi6eegYEyGAyk50pqMBXX1wspaRyZJIWTs8YcCw+eUoh/5agp+SXi6TRHn/hqypqOIrAsKxAINmzYsHv3bphcPnDY3snGCCGtVltQUBARERESEuLv73/16tWzZ8/euHGjoKAASyxuAzIMI5VKhUJhRUVFWVkZzDTJyMgQi8VkYPjQ09OTm5sbHR0dHBzs7e195syZCxcuXL9+/e7du0lJSd3d3SzLJiUlbd++3cXFhRRXOBnq6dOnT5488ff39/LycnFxuXXrFrgvrGmblPKvhMFgKC4uTkxMzMjIgM4YlmVFIlF7ezvLshqNprS0FN6Curq6vLw8gUCQl5en0+mEQmFXV5dOpysvL4cZT/X19QqFor29PT8/v7Kysri4uK2tTa/XwwQoPBO4oaEB6lVVVVVnZydEo7m5OS0tLT8/v7u7GyFUW1sLTi0syGYYpqenB1xnymCDo5rwJdQZGHMFzxVrKsfMUnF9xfTjBpHiR+orKXLI3P4vnGKDD+Qkfr4Mkw8lPUtSvHEYjUZz7949Ozs7d3d3/orAASZZqVSGhYVdv369sLBQoVDo9fq2trbY2FhHR8d9+/ZFRUXB4j8IrNfrRSJRVlZWY2MjrFvQaDTNzc2pqakxMTElJSVgiSBwR0fH/fv3b9y4kZ2dXVFRERsb6+rqamdn5+jomJaWBiHJbmEsrgzDZGdn+/j4ZGRkyOVyo9HY2Nh44cIFW1vbo0eP1tXV4WD9lBrllwi/QMlvyM9arba2thb2iRWJRJxX75l1g2EYg8EAbxkIMGmF+xo64b+5lEFIX+LKMIxer8cTmswqK6Li+sqBzO3p6cnMzMzKysrKyhKJRPCOMQxTWVmpUqlwUWEvE7dnu7u7Ye1dT08POJH8Xl/8IFKbFQpFS0sLjAAhhNRqdU1NDayT4VzFtxednZ2XLl2ytbX96aefpFLpCyTZYDBERka6ublx5j0yDBMXF7dt2zYXF5eoqCgcn5qamsjISJFIxLlVU1NTfHx8eHh4fn4++K9KpfLOnTs//vgjTAMBMjIyNm7cuGzZMtyJjSc07d27F4trbW2th4dHaGgomV6hUGhvbz9t2jR/f38wi/wWCeVfAPIFIftyOMWt0Whg2pFYLNbpdFCZ+ZoHHYPItKsGN3P1en1aWhrUSScnp6SkJHiL8SWcoRP8Jf97yuChH3HVarXl5eXFxcWobxNNxfW1IJVKb9++DR2eAoGguLgY7LhIJDK7vVFDQ4NMJkMI5eXlwQJ2lUpVU1PT/1PIspRKpfn5+XhrmK6urujo6P5fWrxEtbW19fTp03Z2dkeOHIHVeM+LRCLZt2+fh4cHXn2P4yaXyz08POzt7ffv3w/OYnd3d3x8/OPHj7F7igMbjcbCwsKQkJDw8HCJRIIQKisr27Fjh7u7O+n4arXaS5cuLViwwMnJCSJsNBqhWxiLq16vf/To0b59+7AqMwxTU1Pj5+fn4uLi5eVVUFAAOUC9h39JsOvJn3aA+mhlItMuPkQ0fxGh1vz7G41GHx+f3/72t7/5zW9+85vfjBs37sGDB9A6JKs3/zOiHSeDGJYAFxMUt0ajKSsrI7uFERXXN0NTU1NERAR87ujoiIuLg2kUJSUlIBJ1dXXJyck5OTnV1dVarbampqa5uVkmk/n7+ycmJkokks7OzrKyMqPRKBKJYDAyLS1NLpfD6GN6ejre1rKiokIgEGRkZBQVFWHl7unpiY6OzsrKgrXqSqWypqYGfpVIJA0NDWSLXiqVenh42NnZ7d27F+ZDPhdGozE8PNzOzu7SpUtYsHElY1n28ePHCxYsWLlyZVhYGKQ9KCgoKioKlBiZGp26urqwsDB/f//s7GydThcVFbVhw4ajR4/CulscLCEhYe3atStXroTxKoZhkpOTt23btnfvXthEoqOj49SpU7t27aqurtbpdBUVFTASHB4eXlFRAcsT8dPfylZTlNcK2VmHzMkqtpUQ3qzccm6CwbcyGo3QLxURETF06NDf9GJlZVVcXIwnv+DXjePlsKbjO5RBBWsO2KIL5pAXFBQg6rm+YVpaWkBIgISEBCiGuLi4zs5OuVwOK+FKSkoiIyMVCkVubi5Y/MjISKFQCNshxcTEsCzb3d0tlUrT0tISEhJg+xiRSNTU1JSTkyOTyWpra5OSkmDSRGpqKp4K1NnZ+eDBg9raWhjabG1tzc3NhW7YpKQkWAOAq0JHR4enp+f8+fMdHBxg5cBzoVarL168OG3aNE9PT7Ob+mZlZS1btszKysrX1xdmGN2/fx8SjsPgyLS1tYWGhl6/fj0qKkqhUAQFBdnZ2e3evRs8VBysqKjIwcFh7dq1YrEYvk9KStq8eTP2XCUSiYuLi4ODQ0JCQk5OTnR0dE5OTlNTk16vJx+KeK8E5V8AUkqRaettgJeb/cwPhg1rbW3tokWLsLhaWFgIBAK2tz/GYDAYDAazTU/quQ5a+LUI72Sp0+mKi4vBWuK9MznlSMX1tdDa2vr06VP8b0JCAgxGJiUltbe3SyQS6Kzv7u7Oysrq7u6GWYgIIYFAAJ2lHR0d8fHxcLlcLs/Kympra+vu7g4PD09MTMzMzExISKiqqiotLa2urkYI1dXV5ebmYs+1o6MjMjISPpeUlIjFYpFIVFpa2tXVlZmZSfbHIoR0Ot2VK1esrKy+/vrr+/fvk10cZJea0WiE7WxSU1Ozs7Nzc3Nzc3Obm5vlcrmnp+eECRNcXV1hkiTHkJWWljo4OMyaNevcuXNarba4uNjPz+/x48dtbW0QgAzc2dn55MkTX1/fsLAw6ECeN2/e8uXLYZEDJi8vb9WqVadOnQL3l2GYxMTErVu3Ojs7g+daV1e3a9euZcuWwfZyMKOYvANp4H6J1o01HUp8Y53bOp1Op9Pp9XqDwQDLQPV6Pe4dJeODpxrAVgwArJsiY4tTAQGwApHeHr4tNmR8iwY3JzshOI0nHBM81q7VatVqNSRBp9NpNBqYXgfgYLDdHQSDJOOoGgwG+FelUt24ceODDz74zW9+89///d/79++HWRQQT8gcCI+zCzb9x8nk7D/MGdkl3Sb8XIDcIRlSgb/BmQM9mZB2ROyxjBDCKYKp0Wq1GgqX0wEO0Ub9tjb+xWBNRwFwCezz5wUAABeTSURBVCKEDAZDYWEhR1w5UHF9xUDNa25uDg8Ph29gqxeQwMTExI6ODolEAgIgl8thA9K8vDwQ1/j4+K6uLoRQe3s7iKtGo8nOzgans62tDe8MrlarVSpVeXk5DM02NTUVFBTgjtaurq7IyEiITElJSVVVlUqlKi0tTUxMrKqqwuYJR1sgEKxYscLS0nLPnj14Gi1+pSF8Y2NjeHh4QEBAcHCwu7v77t27Dx8+DFO0zp8/P2nSpE2bNsECeWzO4BEikWjr1q02NjbXr19nGKawsPDevXv37t2DPEGmlVgul0dERPj6+oaHh6tUqpaWll27dk2fPn3//v0SiQSCabXaq1evHjhwgBxPTUpKgm5haLi0t7c7OzvPnz//2rVreNImw5s4/cuFNMToNSeHbIeFhob6+fnBWQ4BAQH+/v5Pnz7t6OgoLy/Pzc3FXRdNTU1hYWEGg6GpqSk4OPj+/fsBAQF+fn7BwcG4xwLHGQY7QkJCHjx4kJCQgKesy2QyvCsvEBUVVVVVZTAY0tPTxWIxrg+FhYVPnz4NDg6OjY1taGjg5wasnQgLCwsODo6KihIKhbCNdlBQUEBAwN27d/39/f39/SMjI6GBWFBQEBQUBGt4Ghoa7t27FxgYeP/+fQgZFBQkEAiUSmV8fLyfn19AQEBQUJC/v/++ffsWLFhw5swZaDiqVKqIiAhykmBKSkpOTg5CKDc318/Pr7m5GaIqkUjAYojFYoFAoFKpysrKMjIyyPGLmpoa2LKxpqYGMjMgICAgICA0NJRhGIVCERoaev/+/eDg4P/f3pX/NnG8/b+rqkSFgEqoUooA0SIqVUClAlVQK+gBLQVaIdFUtKWlog0FSu7E8ZG142R9JL7iI3acw7Gd2IntOIfv+0oc7873h0eZd7LrpPA2pITs54fI2WNmdo7nM88zzzNDUZTX68UDPJ1OGwwGqVQqkUhMJhNIGJfLNTo6urq6qlQqofxtbW24Qa1Wq9FoxPvJ5PP5gYGBlZUVtJ98FPjTbiBXuO7xeGDPkK1sDwK57jCgliORSHd3dzqdTqVSsERaLpdZllWpVOl0Op1O63S6TCYzOzurUqny+bzNZgOeGBoaCgaD5XI5FotptVqGYWDLU1htrVQqOp3O7/dns9lsNlupVAKBgM1my+fzTqdTr9djs3Aymezq6lpeXl5cXLTZbCAvnE5ne3s71hdJJBKJmzdvvvXWW0ePHn38+DEe0qSSUa1WS6XS2tpaMpm8detWQ0PD1atXIbWurq6DBw8eO3aMoiiyHuDdmZmZc+fOnT59enh4GCE0Pz/f0dHR3NxsMBjw7nFYEIDO/ezZM7vdDqTocrm+/PLLd9999/bt2zqdbnJysqWlpampCYgcl1On0128ePHKlSswcVlbW7t3715DQ8PHH38MHvO4YBxTz55jWVCqsBbFbI4EeElfhGdLyWQyHo/Pzs7KZLKpqalYLJZOpxmGGR0dNZlMmFyXlpa6urrW19fn5ub6+vrm5uYSiUQ8Ho/H49CseEZVrVa1Wq1CoVheXo7H4w6HQyQSAb/GYjGlUgkyHQogFovdbvf6+rparQb7f61Ws9lsfX19gUAgHo9PTU2JRCLOBBEh5Ha7pVKp3+9Pp9OBQGBubm5tbS0ejycSCbfbLRaLPR5PKpVKpVIgPSmKEovF4LFSqVSWl5eTyaTZbFYoFMFgMBaLFQqFYrHY399vs9kikQhsbxIOhxcWFrArU6lUgr0ScTWq1Wqj0YgQMplMzc3NWq0WasPv93d3dyOEZmZm1Gp1sViMxWK9vb04XrZWqxmNRphwT01NKZXKxcXFWCwWjUZhDCaTSYVCAdYpr9fb2dkJlbC2tiaTyUZGRiKRSCQSmZ2dBbJ3OBw6na5SqWQymWQyGQgEpFKp0+mESoD9pywWC7SRzWaDzSBJX439AL64gOsQDw0tK5DrLoHdcJGVyWQ0TSuVSofDgX1o7XY7TNv9fr/RaNTr9WazuVQqzczMgMeTz+cD+sxkMmNjY6VSyWq1qlQqi8Vit9uLxWImkzGZTDRNj4yMFItFOJzBbrfb7fbZ2VkcilMsFs1ms9ls1mq12OvY7/dbrVbSXZnsE0ajEWJU3nvvPYVCgdcm+YpRoVD4+uuvDx8+3NjYCE7O09PTly5devPNN2/evAlne5Ei3mq1njx58ttvv4WHc7mcWq1+9OhRT08P3yM6FotRFNXb2wteV3AxkUiYTCaKon799dezZ8+eO3fOarWSbzEMYzAYyO0PEUJqtfr48eNHjx69c+cORPfzsVdWvHAh2Y3YD2wSJP0YSWfXHfwufmqpVIqmaaA9gNVqHR0dxf/GYjGRSFStVufn54eGhjiL8WRqs7Oz5BpBrVbT6/VqtRohFI/HaZqGbgOAPfGr1apGo4HZVSgUgt5ClqS/vx9PECEvvV6P11kQEVoDRVWpVOSkMxqNDg4O+v3+/v5+cpHe7XaD6wP8WywWNRoNrPoDYG0VbTgxlUolqVQKuzVBMTQazcjICELI4XAMDw/39PQA1QG3QW1oNBpwe6QoCttm0un04OAg8KXL5TKZTByGg4OAsK4pEonAhJPNZtva2mAliKyQ8fFxo9GIp+PFYlGtVpPzgGQyKZfLFxcXI5GIRCIhd0XdV+DMWbGAxaEfWw00gVx3GKQY4lQ6/nd9fR1WXsfHx0kHIvJ5PqXxm7Cu1YL/GEjbRCIxNDSE3X/IW4BCodDa2vrOO+8cOHDg3LlzCoWCc+Yz/l0qlW7dunX48OFLly6BhgFxL6dOnWpoaHj27Bm55WEikfj5558bGxvJRdOFhQWpVPrnn38qFIpoNErOB8G+NzU1hYUaKUSGhoZOnDjx/vvv4+1YsUal0WguXbr0+eefT0xMwOQ6mUz++OOPhw4dOnLkyPfffz8xMQGTDzAMJBIJyGJPkCsGu7E+h1d6MKHi5T2SYncqU05qQK4kpY2NjQ0MDHi93rm5Ob/fb7PZRCIRwzCBQKCvr8/lcs3Nzfl8vlAoBKohTtlgMJD7/7Esu7Cw0NnZWa1WQb7b7XZI0+/39/T0eL3earU6PDwMjuJOp1Mul5PjJZFItLe3kweeI4SmpqZ6e3s9Hk88HoclSfxFKysrg4ODpPHWarVOT0/DyTmxWAzrakCu2Ky9uro6MDCg1+uheLC1EyJmbECukUgE54XJ1Ww2j4+Pj42NQU8OBoOYXIeHh2HouVwu2N8YIeTz+SiKgpK73W6KosDfwufzAXmnUimKokZHR/1+v8Ph6O/vhy+qVCoURRkMhnA4TLoQArniqXYulxscHIQpPi7t5OQkTdMSicTn87Eb5qWXZBp5ZQHfi6UQs3GabygUIk/z5UMg1x0GnxTJi/BjfX3d7XabTCan04kjTPhvkUoV5we7GXUf5hDzzMyM0+mE3sAPCYDpdjKZbGlp+eCDDw4ePHjq1Knff//d4/GQFAvPh8Phy5cvv/HGGxcuXICBjRAql8sKhaKxsfHs2bMPHjywWq1er9dqtf79999379612WzYGAijNBwO0zTd0dGhVCpdLhcECLlcLqPR6PV6sfjjVO/4+PiZM2cOHDhw9epVi8WCF1MLhUJnZ+fFixevXr3a1tZmt9tBti4tLf3000+nTp06dOjQ6dOnm5qaWltbe3t7VSrV/Pw8iK29aOMqlUogx9kNPwtm4xzvl8SvaPOunMlkcmBgAO8iiRByOBytra1isVgmk0HUk1gshobu6Ojo6emRyWRSqRROkiH1gKGhIXwsDFxMp9Pt7e35fD6dTnd3d3d3d/f19VEUJZPJmpuboeHUajVEo42MjHA2xC4Wi52dnTBpwxlVq9WJiQmKomiaNhgMS0tLOLuVlZWBgQG8slutVpVKJfQfn88HNhJ2w7bMIVcIG5NKpSKRSCaTQXA2zhTIFRgLoNVq4WRZs9k8MTGRTCYlEkkulwsGg2KxGCE0MzOj1Wohi1QqJRKJMplMrVYzm81gT0YIgb+9SCSiKEoqlcJpeplMRiwWQzGam5vJ7Vyi0ShN03K5XKPRwBQTIeR0Oo1GI9bvs9ksTdOc8tdqNYqiJBIJZpG6kur1BtmLsLAtFArhcBgH39etEIFcdxikjY5sEs4PEvgWhyBJ/uPISjyZ4jf8VjTMz47MBctosCf/8MMPH3744bFjxz766KO7d++2tbUplUqtVqtSqSiKevr06TfffHP79u2enp58Po8Fbq1WCwQCIpGoqanp/v37T58+ffr0aV9fHyZgtHkRN5fLzczMjIyM6HQ6i8XicDg8Hg+2AZIjfH5+HnZu6urq+uSTT44cOdLQ0PDZZ5/RNA00nM/n7Xa7VqvV6XQajcZisQD3wC2TyfTgwYMbN25cu3atqalJIpEEg0GyovacsFhZWXG5XCzLgscp7nJ87NSn4Y4E6ksqlRocHCQpCoKqK5UKtO/CwoJIJFpfXw8GgyqVCvYFxA6xZLfkGGwRQtFotLOzEw5fGhwcXFxcxCEQMpkMNFdsFh4dHVUqlWSvzmazHR0dOHaLHDjgYKXX64HSILvl5eWBgQFsFg6Hw93d3Xq93uFwqFSq7u5u7Hzrdrt1Oh02C1cqFY1GA65D4HXMEM6lCKFSqSSRSLA6iBDSarWguVosFqfTCU6nJpMpGAxKJBKEkM/ngyNgEUK1Wk2lUvl8vnQ6rVAosBEePBOhh0MHQBtmYfCQcrlc/f392HUf3srlcl6vVywWg0cVx0sjn88PDg5iszCuMYvFMj4+jm08e26k7Aj4Ujefzy8sLIDeT8o0EgK57jzINuBc5PzAt7ZJCv+tq8giQuptdZdTAH7W+F9QfViWzeVyY2NjEonk4cOH9+7du3///pMnT7q7u2HvJKPRGAgE4DyQuuUvlUrgS4XdMepWEfyuVqvFYjGfz+MESUSj0Y6Oju++++7JkydyuVyv11sslq6ursbGxoaGhvPnzxsMhudRPWu1WqFQyOfzWFDy62GvgGGYRCIRCoWActBm5nsZ5MpPJJlMYnIF2Gw2q9WKjfnLy8vd3d0Mw8zPz0M01FapwZ5cpCsAWDVrtVoikVCr1eTKrlwuB4cmrVYLZmGfzycWi/FcCiHk8XgkEslWixoIoVqt1tHREQqF4HokEqFpGrso63Q6uVw+PDys1WrVarVcLseqJ2iuOOVKpQLkt1V1lcvl/v5+7HnHsuzAwACsBAG5siwLjv1WqxXMwj6fD2uuLMv6fD5wkKYoCttpJicn9Xo9ZxkbyBVapFarKRQK8kA0jPHxcZlMBtVuMBgwuRYKBZVKhckV9xyz2YxdC/foePn3IAUsDLFisYg917YaZQK5Cvg/sLxTYiA8rlQqlUolsObtZnlisdhvv/124cIFiqJIjwyE0NTU1LVr1w4dOvTVV1+RDi+vMUj1C4Isyd1u+ZZhzpTr3+dOruiD5kqahe12u8ViIb2FYd00EAjQNA2a6/oGcJoIIYghGR4eLhaLoOl2dXVBmFY8Hh8YGCAtH1hzHRoagug1OPpNpVLlcjk4m6Gnp8flcjGbgzIXFxeDwWClUqlWq36/v729HXcbWHMFci0Wi6Qhl2GYyclJrFjzyZWmaa/Xu06ArHCGYRwOh1wuz2QyDMOA6xbwH9ZcWZadnp7+66+/+vr6EEKzs7NqtRpHoufz+fb2dolEAlEfAJfLhecr4DSONsgV19XU1BSciLe6uur1elOpFMMwmUxGoVAMDQ0hhMbHxw0GAzYL5/N5mqaxlzXGyMiIw+F4ocObXz+QQwkGQrFYXFxcxOQqaK4C6oAvfJ9HIu+CgaharcpksvPnzz958qRuXpOTkydOnGhoaHjRY/L2KPAIB5ZiNtyaSLCbsbNZk6pwPB5XKpUgyoHjbTYbGYqzsLAAoTihUKilpaWrq0sqlfb09EilUo6rEUIoGo1qNBqZTNbX1wdr8JBmNBqFEB1cEolEMj09Xa1WVSoVdgtPJpN6vR5WB5VKpdPpxDse4AIHAgGlUimXyymKUigUmH0RQktLS+BYhxDyer00TZOeEGDfBkKdnp4mtXCI+m1tbZVIJBKJpLOzc3JykmPOyefzoApTFCWXyz0eD+QL59ABaWUymUePHuE1VwjPw1VE0/Tjx4/J83bcbndLSwuQbm9vr0KhgAA5hUKBDfXlcrm3t9fv96+vrxuNxv7+fqjeoaEhmFU4nc7h4WGsucIGNfwQJr1ePzo6Wtt8AsG/6kx7EBxbIMMw5XJZIFcB/4DthwpHWPP70Msbadls9saNG6dPn1apVJzs4G+hUPj000+PHz+OhezrDU5bQEBOtVolN9XbcVrFKZNZMAxTrVYhGhLfzeVy2WwWC5rV1dVEIsEwDBwmGAgEgsEg/IWYb0iQIRxrw+FwKBQi7RBra2ucXJLJZLFYZBgmnU4XCgXcIcvl8tLSUjAYjMVimFbJMoOLfigUCoVCJFGxLFupVCAX0BTT6TS51dTa2hp2LC8UCuRdhmGi0WgoFJqfnw8GgxDLS34a5FIqlaBsUCFwN51Og78CNCVE3LIsWyqVUqkUWYB8Pg8fhTs/LLvMz8/DzmvhcBiMGZy6isfjMCfI5XLQBJgP4EtBn0Yb22mlUqlyucwxe2Sz2Vwuh7/lJXWwVxwcGciy7Orq6tLSkmAWFvDC2Kq78C++VHL94osvjhw58ssvv9TdsjiZTF6+fPnOnTsgjvfhgOesqr68GiAJA222W9TtKhxiq5vmP9quSYWA2bx3AZ/sn6fw/OscayfnyW1S3ua72I2Vb/xjq/LgROrmwjFro601pLpl5tcVmQ7/Szmfxv9ATO37baChzS2F547hcFjQXAX8/8HyfJh3bXTVajWRSPT222+fPHmSpmmYPuNbqVSqp6fn1q1b4DS7C+V51bCV+Ht52IrbyBk95xlMn+QP8l2GcOXFnMSR7/y3ON9O/ksmyy8q2hwLTmYBt/BdsmAk8POkEZ7z7RxyJSUvPI8fIF8knyQ3FkbEMOR8NeJJdg4FckrLqV5EEG3dNiIf2J8GYQBZXWBUgDhX8hxMPgRyFVAHdWVK3T70UsdbKpVqbm4+fvz4mTNn7t69C7HwZrNZrVb/8ccfDx8+nJmZ+ce5/GsJ9r9b/cLyhdkIrSFpBm1r3uBIfMQjTvIVUi/nEADiEQbaQiHDvMVhHX7KqF4sE04Hp1z3RQ44swRUj+0wy+LaI2uYtBDwqQ5f55SB/zBJ0pzlA5Lg+Z/A//DtL77eILsNWDvgvG1ybR7xOoNArgK2w1aEumsDrFAomM3mBw8eXL9+/cqVK9evX29qanr27BmcbrtNIV8z/OM3vuwWwcIF/uUwIkfckybNrUQPP2UOwZAPkHpbXZ2Sb19Bmzsqh97IXMgr2zyD8+Vot5zykNnV6p0xh1PDZcbWY04hObW9VQXy3+XryvxXcNacJuPXALvFBGj/ANcAy7Kw+l4qlebm5jghDAK5CtgzwOO8VColEonl5eVIJILdLv7r0u0S9qc4ezXBboEXfYb/2C5+hIAXBrMR5MZurNOXSqXZ2Vm822XdtwRyFfDqQhA6zwNBOu8aBHLdD6jbWHilAEKTC4WC1+vNZDLs1nZ1gVwFvNKoK3dIkSTIJkFA7xpeiFyx4Zf/2D9Sr4D/EFvNhKBBwdSfz+enp6fT6TTZfKxgFhawV8Bh0G2IdteL9qpAkNG7iecnV9IrSmidvQ5Mq3h/sXw+73K5QHPdqjMI5Cpgb+B55No+hFAbuwlcz9tQpkCurx/45JrJZJxOJ9Zc6zaxQK4CXnWwPHsa5+4+F1sCue4a+ORa9xlOPI/QNHsUuLnJsCVYYU2lUqOjo7Cp1lbzJ4FcBbyi2EpyIR6h7hPJtb2qtE8q4T8EOYkRyHU/ADMrbOUN3kyrq6u1Wi2dTjudTtg/koyqIiGQqwABewn8iYVArrsGth7qPvM8ZmGh1V5N4Bk82th8Y3V1tVwur62tFQqFyclJj8eztLTkcrngMF2gXn46ArkKELCXIJDrfwiBXPcPcOswDJPNZj0ej9vtnpubU6lUcKz1yMgIPIOPYOJAIFcBAgQIECBghyGQqwABAgQIELDD+B+3t8Ri6nvhN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15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Stanza-13</a:t>
            </a:r>
            <a:endParaRPr lang="en-US" dirty="0"/>
          </a:p>
        </p:txBody>
      </p:sp>
      <p:sp>
        <p:nvSpPr>
          <p:cNvPr id="3" name="Content Placeholder 2"/>
          <p:cNvSpPr>
            <a:spLocks noGrp="1"/>
          </p:cNvSpPr>
          <p:nvPr>
            <p:ph idx="1"/>
          </p:nvPr>
        </p:nvSpPr>
        <p:spPr>
          <a:xfrm>
            <a:off x="304800" y="990600"/>
            <a:ext cx="8610600" cy="5562600"/>
          </a:xfrm>
        </p:spPr>
        <p:txBody>
          <a:bodyPr>
            <a:normAutofit/>
          </a:bodyPr>
          <a:lstStyle/>
          <a:p>
            <a:pPr algn="just">
              <a:lnSpc>
                <a:spcPct val="200000"/>
              </a:lnSpc>
            </a:pPr>
            <a:r>
              <a:rPr lang="en-US" sz="2000" dirty="0">
                <a:latin typeface="Arial" pitchFamily="34" charset="0"/>
                <a:cs typeface="Arial" pitchFamily="34" charset="0"/>
              </a:rPr>
              <a:t>Saint Peter cursed the woman that hence, she would become a bird because she did not deserve the human form. She shall become a bird and just like birds build their houses by boring into the wood and collect very little food by working hard the entire day, similarly, she would also work hard in the dry wood, all day and get little food and make a small place for herself to live in.</a:t>
            </a:r>
          </a:p>
          <a:p>
            <a:pPr algn="just">
              <a:lnSpc>
                <a:spcPct val="200000"/>
              </a:lnSpc>
            </a:pPr>
            <a:endParaRPr lang="en-US" sz="2000" dirty="0">
              <a:latin typeface="Arial" pitchFamily="34" charset="0"/>
              <a:cs typeface="Arial" pitchFamily="34" charset="0"/>
            </a:endParaRP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851917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Stanza-14</a:t>
            </a:r>
            <a:endParaRPr lang="en-US" dirty="0"/>
          </a:p>
        </p:txBody>
      </p:sp>
      <p:sp>
        <p:nvSpPr>
          <p:cNvPr id="3" name="Content Placeholder 2"/>
          <p:cNvSpPr>
            <a:spLocks noGrp="1"/>
          </p:cNvSpPr>
          <p:nvPr>
            <p:ph idx="1"/>
          </p:nvPr>
        </p:nvSpPr>
        <p:spPr>
          <a:xfrm>
            <a:off x="228600" y="990600"/>
            <a:ext cx="8686800" cy="5486400"/>
          </a:xfrm>
        </p:spPr>
        <p:txBody>
          <a:bodyPr>
            <a:normAutofit/>
          </a:bodyPr>
          <a:lstStyle/>
          <a:p>
            <a:pPr algn="just">
              <a:lnSpc>
                <a:spcPct val="200000"/>
              </a:lnSpc>
            </a:pPr>
            <a:r>
              <a:rPr lang="en-US" sz="2000" dirty="0">
                <a:latin typeface="Arial" pitchFamily="34" charset="0"/>
                <a:cs typeface="Arial" pitchFamily="34" charset="0"/>
              </a:rPr>
              <a:t>As soon as Saint Peter cursed the woman, she did not get a chance to speak for herself because that very moment, she flew up to the roof through the chimney and flew out in the form of a bird. Saint Peter’s curse had converted the woman into a bird.</a:t>
            </a:r>
          </a:p>
          <a:p>
            <a:pPr algn="just">
              <a:lnSpc>
                <a:spcPct val="200000"/>
              </a:lnSpc>
            </a:pPr>
            <a:r>
              <a:rPr lang="en-US" sz="2000" dirty="0">
                <a:latin typeface="Arial" pitchFamily="34" charset="0"/>
                <a:cs typeface="Arial" pitchFamily="34" charset="0"/>
              </a:rPr>
              <a:t> </a:t>
            </a: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7085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Stanza-15</a:t>
            </a:r>
            <a:endParaRPr lang="en-US" dirty="0"/>
          </a:p>
        </p:txBody>
      </p:sp>
      <p:sp>
        <p:nvSpPr>
          <p:cNvPr id="3" name="Content Placeholder 2"/>
          <p:cNvSpPr>
            <a:spLocks noGrp="1"/>
          </p:cNvSpPr>
          <p:nvPr>
            <p:ph idx="1"/>
          </p:nvPr>
        </p:nvSpPr>
        <p:spPr>
          <a:xfrm>
            <a:off x="228600" y="1066800"/>
            <a:ext cx="8686800" cy="5486400"/>
          </a:xfrm>
        </p:spPr>
        <p:txBody>
          <a:bodyPr>
            <a:normAutofit/>
          </a:bodyPr>
          <a:lstStyle/>
          <a:p>
            <a:pPr algn="just">
              <a:lnSpc>
                <a:spcPct val="200000"/>
              </a:lnSpc>
            </a:pPr>
            <a:r>
              <a:rPr lang="en-US" sz="2000" dirty="0">
                <a:latin typeface="Arial" pitchFamily="34" charset="0"/>
                <a:cs typeface="Arial" pitchFamily="34" charset="0"/>
              </a:rPr>
              <a:t>When the woman turned into a bird, at that time she was wearing a red - coloured cap on her head. This cap was there on the bird’s head also, but the woman’s remaining clothes had burned and turned black in </a:t>
            </a:r>
            <a:r>
              <a:rPr lang="en-US" sz="2000" dirty="0" err="1">
                <a:latin typeface="Arial" pitchFamily="34" charset="0"/>
                <a:cs typeface="Arial" pitchFamily="34" charset="0"/>
              </a:rPr>
              <a:t>colour</a:t>
            </a:r>
            <a:r>
              <a:rPr lang="en-US" sz="2000" dirty="0">
                <a:latin typeface="Arial" pitchFamily="34" charset="0"/>
                <a:cs typeface="Arial" pitchFamily="34" charset="0"/>
              </a:rPr>
              <a:t> just like coal.</a:t>
            </a:r>
          </a:p>
          <a:p>
            <a:pPr marL="0" indent="0" algn="just">
              <a:lnSpc>
                <a:spcPct val="200000"/>
              </a:lnSpc>
              <a:buNone/>
            </a:pPr>
            <a:r>
              <a:rPr lang="en-US" sz="2000" dirty="0">
                <a:latin typeface="Arial" pitchFamily="34" charset="0"/>
                <a:cs typeface="Arial" pitchFamily="34" charset="0"/>
              </a:rPr>
              <a:t> </a:t>
            </a: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959452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FF0000"/>
                </a:solidFill>
              </a:rPr>
              <a:t>Stanza-16</a:t>
            </a:r>
            <a:endParaRPr lang="en-US" dirty="0"/>
          </a:p>
        </p:txBody>
      </p:sp>
      <p:sp>
        <p:nvSpPr>
          <p:cNvPr id="3" name="Content Placeholder 2"/>
          <p:cNvSpPr>
            <a:spLocks noGrp="1"/>
          </p:cNvSpPr>
          <p:nvPr>
            <p:ph idx="1"/>
          </p:nvPr>
        </p:nvSpPr>
        <p:spPr>
          <a:xfrm>
            <a:off x="228600" y="990600"/>
            <a:ext cx="8610600" cy="5486400"/>
          </a:xfrm>
        </p:spPr>
        <p:txBody>
          <a:bodyPr>
            <a:normAutofit/>
          </a:bodyPr>
          <a:lstStyle/>
          <a:p>
            <a:pPr algn="just">
              <a:lnSpc>
                <a:spcPct val="200000"/>
              </a:lnSpc>
            </a:pPr>
            <a:r>
              <a:rPr lang="en-US" sz="2000" dirty="0">
                <a:latin typeface="Arial" pitchFamily="34" charset="0"/>
                <a:cs typeface="Arial" pitchFamily="34" charset="0"/>
              </a:rPr>
              <a:t>People who live in the countryside, even the small children who go to school, seen this kind of bird in the woods. They see that she stays there all day and keeps on digging the wood with her beak, to collect her food. Whenever any child sees this kind of bird, then his elders tell him this story.  They say that the bird used to be a woman earlier. She was very greedy and so, she was cursed by Saint Peter and turned into a bird. They get a teaching that they should not be greedy.</a:t>
            </a:r>
          </a:p>
          <a:p>
            <a:pPr algn="just">
              <a:lnSpc>
                <a:spcPct val="200000"/>
              </a:lnSpc>
            </a:pPr>
            <a:r>
              <a:rPr lang="en-US" sz="2000" dirty="0">
                <a:latin typeface="Arial" pitchFamily="34" charset="0"/>
                <a:cs typeface="Arial" pitchFamily="34" charset="0"/>
              </a:rPr>
              <a:t> </a:t>
            </a: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71768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Figures of Speech/Poetic Devices</a:t>
            </a:r>
            <a:endParaRPr lang="en-US" b="1" dirty="0">
              <a:solidFill>
                <a:srgbClr val="FF0000"/>
              </a:solidFill>
            </a:endParaRPr>
          </a:p>
        </p:txBody>
      </p:sp>
      <p:sp>
        <p:nvSpPr>
          <p:cNvPr id="3" name="Content Placeholder 2"/>
          <p:cNvSpPr>
            <a:spLocks noGrp="1"/>
          </p:cNvSpPr>
          <p:nvPr>
            <p:ph idx="1"/>
          </p:nvPr>
        </p:nvSpPr>
        <p:spPr>
          <a:xfrm>
            <a:off x="457200" y="1066800"/>
            <a:ext cx="8534400" cy="5638800"/>
          </a:xfrm>
        </p:spPr>
        <p:txBody>
          <a:bodyPr>
            <a:normAutofit fontScale="77500" lnSpcReduction="20000"/>
          </a:bodyPr>
          <a:lstStyle/>
          <a:p>
            <a:pPr>
              <a:lnSpc>
                <a:spcPct val="170000"/>
              </a:lnSpc>
            </a:pPr>
            <a:r>
              <a:rPr lang="en-US" sz="2000" dirty="0">
                <a:latin typeface="Arial" pitchFamily="34" charset="0"/>
                <a:cs typeface="Arial" pitchFamily="34" charset="0"/>
              </a:rPr>
              <a:t>1</a:t>
            </a:r>
            <a:r>
              <a:rPr lang="en-US" sz="2400" b="1" dirty="0">
                <a:latin typeface="Arial" pitchFamily="34" charset="0"/>
                <a:cs typeface="Arial" pitchFamily="34" charset="0"/>
              </a:rPr>
              <a:t>. Rhyme Scheme</a:t>
            </a:r>
            <a:r>
              <a:rPr lang="en-US" sz="2000" dirty="0">
                <a:latin typeface="Arial" pitchFamily="34" charset="0"/>
                <a:cs typeface="Arial" pitchFamily="34" charset="0"/>
              </a:rPr>
              <a:t>: </a:t>
            </a:r>
            <a:r>
              <a:rPr lang="en-US" sz="2000" dirty="0" err="1">
                <a:latin typeface="Arial" pitchFamily="34" charset="0"/>
                <a:cs typeface="Arial" pitchFamily="34" charset="0"/>
              </a:rPr>
              <a:t>abcb</a:t>
            </a:r>
            <a:endParaRPr lang="en-US" sz="2000" dirty="0">
              <a:latin typeface="Arial" pitchFamily="34" charset="0"/>
              <a:cs typeface="Arial" pitchFamily="34" charset="0"/>
            </a:endParaRPr>
          </a:p>
          <a:p>
            <a:pPr>
              <a:lnSpc>
                <a:spcPct val="170000"/>
              </a:lnSpc>
            </a:pPr>
            <a:r>
              <a:rPr lang="en-US" sz="2400" b="1" dirty="0">
                <a:latin typeface="Arial" pitchFamily="34" charset="0"/>
                <a:cs typeface="Arial" pitchFamily="34" charset="0"/>
              </a:rPr>
              <a:t>2. Alliteration</a:t>
            </a:r>
            <a:r>
              <a:rPr lang="en-US" sz="2000" dirty="0">
                <a:latin typeface="Arial" pitchFamily="34" charset="0"/>
                <a:cs typeface="Arial" pitchFamily="34" charset="0"/>
              </a:rPr>
              <a:t>: is the repetition of a consonant sound in two or more close words.</a:t>
            </a:r>
          </a:p>
          <a:p>
            <a:pPr>
              <a:lnSpc>
                <a:spcPct val="170000"/>
              </a:lnSpc>
            </a:pPr>
            <a:r>
              <a:rPr lang="en-US" sz="2000" dirty="0">
                <a:latin typeface="Arial" pitchFamily="34" charset="0"/>
                <a:cs typeface="Arial" pitchFamily="34" charset="0"/>
              </a:rPr>
              <a:t>Stanza 1 - that, they, them through - ‘</a:t>
            </a:r>
            <a:r>
              <a:rPr lang="en-US" sz="2000" dirty="0" err="1">
                <a:latin typeface="Arial" pitchFamily="34" charset="0"/>
                <a:cs typeface="Arial" pitchFamily="34" charset="0"/>
              </a:rPr>
              <a:t>th</a:t>
            </a:r>
            <a:r>
              <a:rPr lang="en-US" sz="2000" dirty="0">
                <a:latin typeface="Arial" pitchFamily="34" charset="0"/>
                <a:cs typeface="Arial" pitchFamily="34" charset="0"/>
              </a:rPr>
              <a:t>’ sound is repeating</a:t>
            </a:r>
          </a:p>
          <a:p>
            <a:pPr>
              <a:lnSpc>
                <a:spcPct val="170000"/>
              </a:lnSpc>
            </a:pPr>
            <a:r>
              <a:rPr lang="en-US" sz="2000" dirty="0">
                <a:latin typeface="Arial" pitchFamily="34" charset="0"/>
                <a:cs typeface="Arial" pitchFamily="34" charset="0"/>
              </a:rPr>
              <a:t>Stanza 2 - they, the - ‘</a:t>
            </a:r>
            <a:r>
              <a:rPr lang="en-US" sz="2000" dirty="0" err="1">
                <a:latin typeface="Arial" pitchFamily="34" charset="0"/>
                <a:cs typeface="Arial" pitchFamily="34" charset="0"/>
              </a:rPr>
              <a:t>th</a:t>
            </a:r>
            <a:r>
              <a:rPr lang="en-US" sz="2000" dirty="0">
                <a:latin typeface="Arial" pitchFamily="34" charset="0"/>
                <a:cs typeface="Arial" pitchFamily="34" charset="0"/>
              </a:rPr>
              <a:t>’ sound is repeating</a:t>
            </a:r>
          </a:p>
          <a:p>
            <a:pPr>
              <a:lnSpc>
                <a:spcPct val="170000"/>
              </a:lnSpc>
            </a:pPr>
            <a:r>
              <a:rPr lang="en-US" sz="2000" dirty="0">
                <a:latin typeface="Arial" pitchFamily="34" charset="0"/>
                <a:cs typeface="Arial" pitchFamily="34" charset="0"/>
              </a:rPr>
              <a:t>look, like - ‘l’ sound is repeating</a:t>
            </a:r>
          </a:p>
          <a:p>
            <a:pPr>
              <a:lnSpc>
                <a:spcPct val="170000"/>
              </a:lnSpc>
            </a:pPr>
            <a:r>
              <a:rPr lang="en-US" sz="2000" dirty="0">
                <a:latin typeface="Arial" pitchFamily="34" charset="0"/>
                <a:cs typeface="Arial" pitchFamily="34" charset="0"/>
              </a:rPr>
              <a:t>funny, furry - ‘f’ sound is repeating</a:t>
            </a:r>
          </a:p>
          <a:p>
            <a:pPr>
              <a:lnSpc>
                <a:spcPct val="170000"/>
              </a:lnSpc>
            </a:pPr>
            <a:r>
              <a:rPr lang="en-US" sz="2000" dirty="0">
                <a:latin typeface="Arial" pitchFamily="34" charset="0"/>
                <a:cs typeface="Arial" pitchFamily="34" charset="0"/>
              </a:rPr>
              <a:t>Stanza 3 - they, them- ‘</a:t>
            </a:r>
            <a:r>
              <a:rPr lang="en-US" sz="2000" dirty="0" err="1">
                <a:latin typeface="Arial" pitchFamily="34" charset="0"/>
                <a:cs typeface="Arial" pitchFamily="34" charset="0"/>
              </a:rPr>
              <a:t>th</a:t>
            </a:r>
            <a:r>
              <a:rPr lang="en-US" sz="2000" dirty="0">
                <a:latin typeface="Arial" pitchFamily="34" charset="0"/>
                <a:cs typeface="Arial" pitchFamily="34" charset="0"/>
              </a:rPr>
              <a:t>’ sound is repeating</a:t>
            </a:r>
          </a:p>
          <a:p>
            <a:pPr>
              <a:lnSpc>
                <a:spcPct val="170000"/>
              </a:lnSpc>
            </a:pPr>
            <a:r>
              <a:rPr lang="en-US" sz="2000" dirty="0">
                <a:latin typeface="Arial" pitchFamily="34" charset="0"/>
                <a:cs typeface="Arial" pitchFamily="34" charset="0"/>
              </a:rPr>
              <a:t>yet, you - ‘‘y sound is repeating’</a:t>
            </a:r>
          </a:p>
          <a:p>
            <a:pPr>
              <a:lnSpc>
                <a:spcPct val="170000"/>
              </a:lnSpc>
            </a:pPr>
            <a:r>
              <a:rPr lang="en-US" sz="2000" dirty="0">
                <a:latin typeface="Arial" pitchFamily="34" charset="0"/>
                <a:cs typeface="Arial" pitchFamily="34" charset="0"/>
              </a:rPr>
              <a:t>learn, lesson - ‘l’ sound is repeating</a:t>
            </a:r>
          </a:p>
          <a:p>
            <a:pPr>
              <a:lnSpc>
                <a:spcPct val="170000"/>
              </a:lnSpc>
            </a:pPr>
            <a:r>
              <a:rPr lang="en-US" sz="2000" dirty="0">
                <a:latin typeface="Arial" pitchFamily="34" charset="0"/>
                <a:cs typeface="Arial" pitchFamily="34" charset="0"/>
              </a:rPr>
              <a:t>tell, tale, to - ‘t’ sound is repeating</a:t>
            </a:r>
          </a:p>
          <a:p>
            <a:pPr marL="0" indent="0">
              <a:lnSpc>
                <a:spcPct val="170000"/>
              </a:lnSpc>
              <a:buNone/>
            </a:pPr>
            <a:r>
              <a:rPr lang="en-US" sz="2000" dirty="0">
                <a:latin typeface="Arial" pitchFamily="34" charset="0"/>
                <a:cs typeface="Arial" pitchFamily="34" charset="0"/>
              </a:rPr>
              <a:t> </a:t>
            </a:r>
          </a:p>
          <a:p>
            <a:pPr marL="0" indent="0">
              <a:lnSpc>
                <a:spcPct val="170000"/>
              </a:lnSpc>
              <a:buNone/>
            </a:pPr>
            <a:r>
              <a:rPr lang="en-US" sz="2000" dirty="0">
                <a:latin typeface="Arial" pitchFamily="34" charset="0"/>
                <a:cs typeface="Arial" pitchFamily="34" charset="0"/>
              </a:rPr>
              <a:t> </a:t>
            </a:r>
          </a:p>
          <a:p>
            <a:pPr>
              <a:lnSpc>
                <a:spcPct val="17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27691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172200"/>
          </a:xfrm>
        </p:spPr>
        <p:txBody>
          <a:bodyPr>
            <a:normAutofit/>
          </a:bodyPr>
          <a:lstStyle/>
          <a:p>
            <a:pPr>
              <a:lnSpc>
                <a:spcPct val="200000"/>
              </a:lnSpc>
            </a:pPr>
            <a:r>
              <a:rPr lang="en-US" sz="2000" dirty="0">
                <a:latin typeface="Arial" pitchFamily="34" charset="0"/>
                <a:cs typeface="Arial" pitchFamily="34" charset="0"/>
              </a:rPr>
              <a:t>Stanza 5 - woman, was – ‘w’ sound is repeating</a:t>
            </a:r>
          </a:p>
          <a:p>
            <a:pPr>
              <a:lnSpc>
                <a:spcPct val="200000"/>
              </a:lnSpc>
            </a:pPr>
            <a:r>
              <a:rPr lang="en-US" sz="2000" dirty="0">
                <a:latin typeface="Arial" pitchFamily="34" charset="0"/>
                <a:cs typeface="Arial" pitchFamily="34" charset="0"/>
              </a:rPr>
              <a:t>Them, the, hearth - ‘</a:t>
            </a:r>
            <a:r>
              <a:rPr lang="en-US" sz="2000" dirty="0" err="1">
                <a:latin typeface="Arial" pitchFamily="34" charset="0"/>
                <a:cs typeface="Arial" pitchFamily="34" charset="0"/>
              </a:rPr>
              <a:t>th</a:t>
            </a:r>
            <a:r>
              <a:rPr lang="en-US" sz="2000" dirty="0">
                <a:latin typeface="Arial" pitchFamily="34" charset="0"/>
                <a:cs typeface="Arial" pitchFamily="34" charset="0"/>
              </a:rPr>
              <a:t>’ sound is repeating</a:t>
            </a:r>
          </a:p>
          <a:p>
            <a:pPr>
              <a:lnSpc>
                <a:spcPct val="200000"/>
              </a:lnSpc>
            </a:pPr>
            <a:r>
              <a:rPr lang="en-US" sz="2000" dirty="0">
                <a:latin typeface="Arial" pitchFamily="34" charset="0"/>
                <a:cs typeface="Arial" pitchFamily="34" charset="0"/>
              </a:rPr>
              <a:t>Stanza 6 - faint, fasting - ‘f’ sound is repeating</a:t>
            </a:r>
          </a:p>
          <a:p>
            <a:pPr>
              <a:lnSpc>
                <a:spcPct val="200000"/>
              </a:lnSpc>
            </a:pPr>
            <a:r>
              <a:rPr lang="en-US" sz="2000" dirty="0">
                <a:latin typeface="Arial" pitchFamily="34" charset="0"/>
                <a:cs typeface="Arial" pitchFamily="34" charset="0"/>
              </a:rPr>
              <a:t>Stanza 8 - still, smaller - ‘s’ sound is repeating</a:t>
            </a:r>
          </a:p>
          <a:p>
            <a:pPr>
              <a:lnSpc>
                <a:spcPct val="200000"/>
              </a:lnSpc>
            </a:pPr>
            <a:r>
              <a:rPr lang="en-US" sz="2000" dirty="0">
                <a:latin typeface="Arial" pitchFamily="34" charset="0"/>
                <a:cs typeface="Arial" pitchFamily="34" charset="0"/>
              </a:rPr>
              <a:t>Stanza 9 - took, tiny -‘t’ sound is repeating</a:t>
            </a:r>
          </a:p>
          <a:p>
            <a:pPr>
              <a:lnSpc>
                <a:spcPct val="200000"/>
              </a:lnSpc>
            </a:pPr>
            <a:r>
              <a:rPr lang="en-US" sz="2000" dirty="0">
                <a:latin typeface="Arial" pitchFamily="34" charset="0"/>
                <a:cs typeface="Arial" pitchFamily="34" charset="0"/>
              </a:rPr>
              <a:t>Stanza 10 - seem, small - ‘s’ sound is repeating</a:t>
            </a:r>
          </a:p>
          <a:p>
            <a:pPr>
              <a:lnSpc>
                <a:spcPct val="200000"/>
              </a:lnSpc>
            </a:pPr>
            <a:r>
              <a:rPr lang="en-US" sz="2000" dirty="0">
                <a:latin typeface="Arial" pitchFamily="34" charset="0"/>
                <a:cs typeface="Arial" pitchFamily="34" charset="0"/>
              </a:rPr>
              <a:t>Stanza 13 - build, birds - ‘b’ sound is repeating</a:t>
            </a:r>
          </a:p>
          <a:p>
            <a:pPr>
              <a:lnSpc>
                <a:spcPct val="200000"/>
              </a:lnSpc>
            </a:pPr>
            <a:r>
              <a:rPr lang="en-US" sz="2000" dirty="0">
                <a:latin typeface="Arial" pitchFamily="34" charset="0"/>
                <a:cs typeface="Arial" pitchFamily="34" charset="0"/>
              </a:rPr>
              <a:t>by, boring, boring – ‘b’ sound is repeating</a:t>
            </a:r>
          </a:p>
          <a:p>
            <a:pPr>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413893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fontScale="62500" lnSpcReduction="20000"/>
          </a:bodyPr>
          <a:lstStyle/>
          <a:p>
            <a:r>
              <a:rPr lang="en-US" sz="4500" b="1" dirty="0"/>
              <a:t>3. Repetition: </a:t>
            </a:r>
            <a:r>
              <a:rPr lang="en-US" dirty="0"/>
              <a:t>any word or sentence is repeated to lay emphasis on it.</a:t>
            </a:r>
          </a:p>
          <a:p>
            <a:r>
              <a:rPr lang="en-US" dirty="0"/>
              <a:t>Stanza 1 - ‘away’ word is repeated</a:t>
            </a:r>
          </a:p>
          <a:p>
            <a:r>
              <a:rPr lang="en-US" dirty="0"/>
              <a:t>Stanza 9 – ‘rolled’ word is repeated</a:t>
            </a:r>
          </a:p>
          <a:p>
            <a:r>
              <a:rPr lang="en-US" dirty="0"/>
              <a:t>Stanza 13, 16 – ‘boring’ word is repeated</a:t>
            </a:r>
          </a:p>
          <a:p>
            <a:r>
              <a:rPr lang="en-US" dirty="0"/>
              <a:t> </a:t>
            </a:r>
          </a:p>
          <a:p>
            <a:r>
              <a:rPr lang="en-US" sz="3800" b="1" dirty="0"/>
              <a:t>4. Enjambment:</a:t>
            </a:r>
            <a:r>
              <a:rPr lang="en-US" dirty="0"/>
              <a:t> running lines of poetry from one to the next without using any kind of punctuation to indicate a stop </a:t>
            </a:r>
          </a:p>
          <a:p>
            <a:r>
              <a:rPr lang="en-US" dirty="0"/>
              <a:t>Stanza 1 - line 3 and 4</a:t>
            </a:r>
          </a:p>
          <a:p>
            <a:r>
              <a:rPr lang="en-US" dirty="0"/>
              <a:t>Stanza 2 - Line 1 and 2; line 3 and 4</a:t>
            </a:r>
          </a:p>
          <a:p>
            <a:r>
              <a:rPr lang="en-US" dirty="0"/>
              <a:t>Stanza 3 - Line 3 and 4</a:t>
            </a:r>
          </a:p>
          <a:p>
            <a:r>
              <a:rPr lang="en-US" dirty="0"/>
              <a:t>Stanza 4 - Line 1 and 2; 3 and 4</a:t>
            </a:r>
          </a:p>
          <a:p>
            <a:r>
              <a:rPr lang="en-US" dirty="0"/>
              <a:t>Stanza 10 - Line 1, 2 and 3</a:t>
            </a:r>
          </a:p>
          <a:p>
            <a:r>
              <a:rPr lang="en-US" dirty="0"/>
              <a:t>Stanza 11 - Line 1 and 2</a:t>
            </a:r>
          </a:p>
          <a:p>
            <a:r>
              <a:rPr lang="en-US" dirty="0"/>
              <a:t> </a:t>
            </a:r>
          </a:p>
          <a:p>
            <a:r>
              <a:rPr lang="en-US" sz="3800" b="1" dirty="0"/>
              <a:t>5. Simile</a:t>
            </a:r>
            <a:r>
              <a:rPr lang="en-US" dirty="0"/>
              <a:t>: Comparison using ‘as’ or ‘like’</a:t>
            </a:r>
          </a:p>
          <a:p>
            <a:r>
              <a:rPr lang="en-US" dirty="0"/>
              <a:t>Stanza 2 – ‘the children look like bear’s cubs’. Children compared to bear’s cubs</a:t>
            </a:r>
          </a:p>
          <a:p>
            <a:r>
              <a:rPr lang="en-US" dirty="0"/>
              <a:t>Stanza 9 – ‘baked it thin as a wafer’. Cake is compared to a wafer.</a:t>
            </a:r>
          </a:p>
          <a:p>
            <a:r>
              <a:rPr lang="en-US" dirty="0"/>
              <a:t>Stanza 15 – ‘clothes were burned black as a coal’. The </a:t>
            </a:r>
            <a:r>
              <a:rPr lang="en-US" dirty="0" err="1"/>
              <a:t>colour</a:t>
            </a:r>
            <a:r>
              <a:rPr lang="en-US" dirty="0"/>
              <a:t> of the burned clothes is compared to that of coal.</a:t>
            </a:r>
          </a:p>
          <a:p>
            <a:endParaRPr lang="en-US" dirty="0"/>
          </a:p>
        </p:txBody>
      </p:sp>
    </p:spTree>
    <p:extLst>
      <p:ext uri="{BB962C8B-B14F-4D97-AF65-F5344CB8AC3E}">
        <p14:creationId xmlns:p14="http://schemas.microsoft.com/office/powerpoint/2010/main" val="1466512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solidFill>
                  <a:srgbClr val="FF0000"/>
                </a:solidFill>
              </a:rPr>
              <a:t>Thank You!</a:t>
            </a:r>
            <a:endParaRPr lang="en-US" sz="8000" dirty="0">
              <a:solidFill>
                <a:srgbClr val="FF0000"/>
              </a:solidFill>
            </a:endParaRPr>
          </a:p>
        </p:txBody>
      </p:sp>
    </p:spTree>
    <p:extLst>
      <p:ext uri="{BB962C8B-B14F-4D97-AF65-F5344CB8AC3E}">
        <p14:creationId xmlns:p14="http://schemas.microsoft.com/office/powerpoint/2010/main" val="30627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62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68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p:spPr>
        <p:txBody>
          <a:bodyPr>
            <a:noAutofit/>
          </a:bodyPr>
          <a:lstStyle/>
          <a:p>
            <a:r>
              <a:rPr lang="en-US" sz="4800" b="1" dirty="0" smtClean="0">
                <a:solidFill>
                  <a:srgbClr val="FF0000"/>
                </a:solidFill>
              </a:rPr>
              <a:t>Introduction</a:t>
            </a:r>
            <a:endParaRPr lang="en-US" sz="4800" b="1" dirty="0">
              <a:solidFill>
                <a:srgbClr val="FF0000"/>
              </a:solidFill>
            </a:endParaRPr>
          </a:p>
        </p:txBody>
      </p:sp>
      <p:sp>
        <p:nvSpPr>
          <p:cNvPr id="3" name="Content Placeholder 2"/>
          <p:cNvSpPr>
            <a:spLocks noGrp="1"/>
          </p:cNvSpPr>
          <p:nvPr>
            <p:ph idx="1"/>
          </p:nvPr>
        </p:nvSpPr>
        <p:spPr>
          <a:xfrm>
            <a:off x="152400" y="990600"/>
            <a:ext cx="8763000" cy="5715000"/>
          </a:xfrm>
        </p:spPr>
        <p:txBody>
          <a:bodyPr>
            <a:normAutofit fontScale="85000" lnSpcReduction="10000"/>
          </a:bodyPr>
          <a:lstStyle/>
          <a:p>
            <a:pPr algn="just">
              <a:lnSpc>
                <a:spcPct val="150000"/>
              </a:lnSpc>
            </a:pPr>
            <a:r>
              <a:rPr lang="en-US" sz="2400" dirty="0">
                <a:solidFill>
                  <a:srgbClr val="FFFF00"/>
                </a:solidFill>
                <a:latin typeface="Arial" pitchFamily="34" charset="0"/>
                <a:cs typeface="Arial" pitchFamily="34" charset="0"/>
              </a:rPr>
              <a:t>‘A legend of the Northland’ is a ballad.  A ballad is a poem narrating a story in short stanzas. Ballad is such kind of poem which tells a story in short stanzas and in the poem all the stanzas comprise four lines. In total, there are 16 stanzas in this poem and these stanzas will tell us a story.  Ballads are a part of folk culture or popular culture and are passed on orally from one generation to the next. (Folk culture is a story of any area and is known as ballad). Folk culture comprises of traditional stories which are passed on from one generation to next generation.</a:t>
            </a:r>
          </a:p>
          <a:p>
            <a:pPr algn="just">
              <a:lnSpc>
                <a:spcPct val="150000"/>
              </a:lnSpc>
            </a:pPr>
            <a:r>
              <a:rPr lang="en-US" sz="2400" dirty="0">
                <a:solidFill>
                  <a:srgbClr val="FFFF00"/>
                </a:solidFill>
                <a:latin typeface="Arial" pitchFamily="34" charset="0"/>
                <a:cs typeface="Arial" pitchFamily="34" charset="0"/>
              </a:rPr>
              <a:t>This story is of the Northland area, the area which is near the North Pole. This exact place is not specified but ‘Northland’ means the area in the northernmost part of the earth i.e., near the North Pole. ‘Legend’ means a historical story, one which is very old and has been passed on from generation to generation.</a:t>
            </a:r>
          </a:p>
          <a:p>
            <a:pPr algn="just">
              <a:lnSpc>
                <a:spcPct val="150000"/>
              </a:lnSpc>
            </a:pPr>
            <a:endParaRPr lang="en-US" sz="2000" dirty="0">
              <a:latin typeface="Arial" pitchFamily="34" charset="0"/>
              <a:cs typeface="Arial" pitchFamily="34" charset="0"/>
            </a:endParaRPr>
          </a:p>
          <a:p>
            <a:pPr algn="just">
              <a:lnSpc>
                <a:spcPct val="15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70204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4800" b="1" dirty="0" smtClean="0">
                <a:solidFill>
                  <a:srgbClr val="FF0000"/>
                </a:solidFill>
              </a:rPr>
              <a:t>Summary</a:t>
            </a:r>
            <a:endParaRPr lang="en-US" sz="4800" b="1" dirty="0">
              <a:solidFill>
                <a:srgbClr val="FF0000"/>
              </a:solidFill>
            </a:endParaRPr>
          </a:p>
        </p:txBody>
      </p:sp>
      <p:sp>
        <p:nvSpPr>
          <p:cNvPr id="3" name="Content Placeholder 2"/>
          <p:cNvSpPr>
            <a:spLocks noGrp="1"/>
          </p:cNvSpPr>
          <p:nvPr>
            <p:ph idx="1"/>
          </p:nvPr>
        </p:nvSpPr>
        <p:spPr>
          <a:xfrm>
            <a:off x="228600" y="1066800"/>
            <a:ext cx="8686800" cy="5562600"/>
          </a:xfrm>
        </p:spPr>
        <p:txBody>
          <a:bodyPr>
            <a:normAutofit fontScale="85000" lnSpcReduction="10000"/>
          </a:bodyPr>
          <a:lstStyle/>
          <a:p>
            <a:pPr algn="just">
              <a:lnSpc>
                <a:spcPct val="150000"/>
              </a:lnSpc>
            </a:pPr>
            <a:r>
              <a:rPr lang="en-US" sz="2000" dirty="0">
                <a:solidFill>
                  <a:srgbClr val="FFFF00"/>
                </a:solidFill>
                <a:latin typeface="Arial" pitchFamily="34" charset="0"/>
                <a:cs typeface="Arial" pitchFamily="34" charset="0"/>
              </a:rPr>
              <a:t>The poem is a legend about an old lady who angered Saint Peter because of her greed. The story goes’ on like this. One day, Saint Peter was preaching around the world and reached the door of a cottage where this woman lived. She was making cakes and baking them on a hearth. St. Peter was fainting with hunger. He asked the lady to give him a piece of cake. The cake that she was baking then appeared to be too big, so she did not give him that and instead, she baked another smaller one. That also appeared to be big so she did not give him that also. The second time she baked yet another smaller cake but found it too big to give away. In the third attempt, she took an extremely little scrap of dough and rolled it flat. She had it as thin as a wafer but was unable to part with that also. This angered St. Peter a lot. He said that she was not fit to live in human form and enjoy food and warmth. He cursed her and transformed her into a woodpecker bird who had to bore in hard, dry wood to get its scanty food. She can be seen in the trees all day boring and boring for food.</a:t>
            </a:r>
          </a:p>
          <a:p>
            <a:pPr algn="just">
              <a:lnSpc>
                <a:spcPct val="150000"/>
              </a:lnSpc>
            </a:pPr>
            <a:r>
              <a:rPr lang="en-US" sz="2000" dirty="0">
                <a:solidFill>
                  <a:srgbClr val="FFFF00"/>
                </a:solidFill>
                <a:latin typeface="Arial" pitchFamily="34" charset="0"/>
                <a:cs typeface="Arial" pitchFamily="34" charset="0"/>
              </a:rPr>
              <a:t> </a:t>
            </a:r>
          </a:p>
          <a:p>
            <a:pPr algn="just">
              <a:lnSpc>
                <a:spcPct val="15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042162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solidFill>
                  <a:srgbClr val="FF0000"/>
                </a:solidFill>
              </a:rPr>
              <a:t>Words Meaning</a:t>
            </a:r>
            <a:endParaRPr lang="en-US" dirty="0"/>
          </a:p>
        </p:txBody>
      </p:sp>
      <p:sp>
        <p:nvSpPr>
          <p:cNvPr id="3" name="Content Placeholder 2"/>
          <p:cNvSpPr>
            <a:spLocks noGrp="1"/>
          </p:cNvSpPr>
          <p:nvPr>
            <p:ph idx="1"/>
          </p:nvPr>
        </p:nvSpPr>
        <p:spPr>
          <a:xfrm>
            <a:off x="228600" y="990600"/>
            <a:ext cx="8763000" cy="5638800"/>
          </a:xfrm>
        </p:spPr>
        <p:txBody>
          <a:bodyPr/>
          <a:lstStyle/>
          <a:p>
            <a:r>
              <a:rPr lang="en-US" dirty="0">
                <a:solidFill>
                  <a:srgbClr val="FFFF00"/>
                </a:solidFill>
              </a:rPr>
              <a:t>Sledges:</a:t>
            </a:r>
            <a:r>
              <a:rPr lang="en-US" dirty="0"/>
              <a:t> a vehicle on runners for conveying loads or passengers over snow or ice, often pulled by draught animals.</a:t>
            </a:r>
          </a:p>
          <a:p>
            <a:r>
              <a:rPr lang="en-US" dirty="0">
                <a:solidFill>
                  <a:srgbClr val="FFFF00"/>
                </a:solidFill>
              </a:rPr>
              <a:t>To harness </a:t>
            </a:r>
            <a:r>
              <a:rPr lang="en-US" dirty="0"/>
              <a:t>means to tie the reindeers with a rope to a sledge so that it can be used for transportation.</a:t>
            </a:r>
          </a:p>
          <a:p>
            <a:r>
              <a:rPr lang="en-US" dirty="0">
                <a:solidFill>
                  <a:srgbClr val="FFFF00"/>
                </a:solidFill>
              </a:rPr>
              <a:t>Swift: </a:t>
            </a:r>
            <a:r>
              <a:rPr lang="en-US" dirty="0"/>
              <a:t>something which runs very </a:t>
            </a:r>
            <a:r>
              <a:rPr lang="en-US" dirty="0" smtClean="0"/>
              <a:t>fast</a:t>
            </a:r>
          </a:p>
          <a:p>
            <a:r>
              <a:rPr lang="en-US" dirty="0">
                <a:solidFill>
                  <a:srgbClr val="FFFF00"/>
                </a:solidFill>
              </a:rPr>
              <a:t>Saint Peter: </a:t>
            </a:r>
            <a:r>
              <a:rPr lang="en-US" dirty="0"/>
              <a:t>an apostle of Christ, a disciple or follower of Jesus Christ</a:t>
            </a:r>
          </a:p>
          <a:p>
            <a:r>
              <a:rPr lang="en-US" dirty="0">
                <a:solidFill>
                  <a:srgbClr val="FFFF00"/>
                </a:solidFill>
              </a:rPr>
              <a:t>Preaching: </a:t>
            </a:r>
            <a:r>
              <a:rPr lang="en-US" dirty="0"/>
              <a:t>to give a religious talk</a:t>
            </a:r>
          </a:p>
          <a:p>
            <a:endParaRPr lang="en-US" dirty="0"/>
          </a:p>
          <a:p>
            <a:endParaRPr lang="en-US" dirty="0"/>
          </a:p>
        </p:txBody>
      </p:sp>
    </p:spTree>
    <p:extLst>
      <p:ext uri="{BB962C8B-B14F-4D97-AF65-F5344CB8AC3E}">
        <p14:creationId xmlns:p14="http://schemas.microsoft.com/office/powerpoint/2010/main" val="4238027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0000"/>
                </a:solidFill>
              </a:rPr>
              <a:t>Words Meaning</a:t>
            </a:r>
            <a:endParaRPr lang="en-US" b="1" dirty="0">
              <a:solidFill>
                <a:srgbClr val="FF0000"/>
              </a:solidFill>
            </a:endParaRPr>
          </a:p>
        </p:txBody>
      </p:sp>
      <p:sp>
        <p:nvSpPr>
          <p:cNvPr id="3" name="Content Placeholder 2"/>
          <p:cNvSpPr>
            <a:spLocks noGrp="1"/>
          </p:cNvSpPr>
          <p:nvPr>
            <p:ph idx="1"/>
          </p:nvPr>
        </p:nvSpPr>
        <p:spPr>
          <a:xfrm>
            <a:off x="76200" y="1143000"/>
            <a:ext cx="8839200" cy="5486400"/>
          </a:xfrm>
        </p:spPr>
        <p:txBody>
          <a:bodyPr>
            <a:normAutofit/>
          </a:bodyPr>
          <a:lstStyle/>
          <a:p>
            <a:r>
              <a:rPr lang="en-US" dirty="0">
                <a:solidFill>
                  <a:srgbClr val="FFFF00"/>
                </a:solidFill>
              </a:rPr>
              <a:t>hearth: </a:t>
            </a:r>
            <a:r>
              <a:rPr lang="en-US" dirty="0"/>
              <a:t>fire place where you do </a:t>
            </a:r>
            <a:r>
              <a:rPr lang="en-US" dirty="0" smtClean="0"/>
              <a:t>cooking</a:t>
            </a:r>
          </a:p>
          <a:p>
            <a:r>
              <a:rPr lang="en-US" dirty="0">
                <a:solidFill>
                  <a:srgbClr val="FFFF00"/>
                </a:solidFill>
              </a:rPr>
              <a:t>faint: </a:t>
            </a:r>
            <a:r>
              <a:rPr lang="en-US" dirty="0"/>
              <a:t>to be weak, </a:t>
            </a:r>
            <a:r>
              <a:rPr lang="en-US" dirty="0" smtClean="0"/>
              <a:t>famished</a:t>
            </a:r>
          </a:p>
          <a:p>
            <a:r>
              <a:rPr lang="en-US" dirty="0">
                <a:solidFill>
                  <a:srgbClr val="FFFF00"/>
                </a:solidFill>
              </a:rPr>
              <a:t>kneaded – </a:t>
            </a:r>
            <a:r>
              <a:rPr lang="en-US" dirty="0"/>
              <a:t>to make dough from flour</a:t>
            </a:r>
            <a:r>
              <a:rPr lang="en-US" dirty="0" smtClean="0"/>
              <a:t>.</a:t>
            </a:r>
          </a:p>
          <a:p>
            <a:r>
              <a:rPr lang="en-US" dirty="0">
                <a:solidFill>
                  <a:srgbClr val="FFFF00"/>
                </a:solidFill>
              </a:rPr>
              <a:t>provoke: </a:t>
            </a:r>
            <a:r>
              <a:rPr lang="en-US" dirty="0"/>
              <a:t>cause to get </a:t>
            </a:r>
            <a:r>
              <a:rPr lang="en-US" dirty="0" smtClean="0"/>
              <a:t>angry</a:t>
            </a:r>
          </a:p>
          <a:p>
            <a:r>
              <a:rPr lang="en-US" dirty="0">
                <a:solidFill>
                  <a:srgbClr val="FFFF00"/>
                </a:solidFill>
              </a:rPr>
              <a:t>dwell: </a:t>
            </a:r>
            <a:r>
              <a:rPr lang="en-US" dirty="0"/>
              <a:t>to </a:t>
            </a:r>
            <a:r>
              <a:rPr lang="en-US" dirty="0" smtClean="0"/>
              <a:t>live</a:t>
            </a:r>
          </a:p>
          <a:p>
            <a:r>
              <a:rPr lang="en-US" dirty="0">
                <a:solidFill>
                  <a:srgbClr val="FFFF00"/>
                </a:solidFill>
              </a:rPr>
              <a:t>scanty: </a:t>
            </a:r>
            <a:r>
              <a:rPr lang="en-US" dirty="0"/>
              <a:t>very little</a:t>
            </a:r>
          </a:p>
          <a:p>
            <a:r>
              <a:rPr lang="en-US" dirty="0">
                <a:solidFill>
                  <a:srgbClr val="FFFF00"/>
                </a:solidFill>
              </a:rPr>
              <a:t>boring: </a:t>
            </a:r>
            <a:r>
              <a:rPr lang="en-US" dirty="0"/>
              <a:t> make a hole in something with a tool or by digging.</a:t>
            </a:r>
          </a:p>
          <a:p>
            <a:endParaRPr lang="en-US" dirty="0"/>
          </a:p>
        </p:txBody>
      </p:sp>
    </p:spTree>
    <p:extLst>
      <p:ext uri="{BB962C8B-B14F-4D97-AF65-F5344CB8AC3E}">
        <p14:creationId xmlns:p14="http://schemas.microsoft.com/office/powerpoint/2010/main" val="4153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b="1" dirty="0" smtClean="0">
                <a:solidFill>
                  <a:srgbClr val="FF0000"/>
                </a:solidFill>
              </a:rPr>
              <a:t>Stanza-1</a:t>
            </a:r>
            <a:endParaRPr lang="en-US" b="1" dirty="0">
              <a:solidFill>
                <a:srgbClr val="FF0000"/>
              </a:solidFill>
            </a:endParaRPr>
          </a:p>
        </p:txBody>
      </p:sp>
      <p:sp>
        <p:nvSpPr>
          <p:cNvPr id="3" name="Content Placeholder 2"/>
          <p:cNvSpPr>
            <a:spLocks noGrp="1"/>
          </p:cNvSpPr>
          <p:nvPr>
            <p:ph idx="1"/>
          </p:nvPr>
        </p:nvSpPr>
        <p:spPr>
          <a:xfrm>
            <a:off x="457200" y="990600"/>
            <a:ext cx="8458200" cy="5638800"/>
          </a:xfrm>
        </p:spPr>
        <p:txBody>
          <a:bodyPr>
            <a:noAutofit/>
          </a:bodyPr>
          <a:lstStyle/>
          <a:p>
            <a:pPr algn="just">
              <a:lnSpc>
                <a:spcPct val="200000"/>
              </a:lnSpc>
            </a:pPr>
            <a:r>
              <a:rPr lang="en-US" sz="2000" dirty="0">
                <a:latin typeface="Arial" pitchFamily="34" charset="0"/>
                <a:cs typeface="Arial" pitchFamily="34" charset="0"/>
              </a:rPr>
              <a:t>In the region around the North Pole (Northland), the duration of the day is very less because its position is such that the Sun’s rays reach for a very less time. When this area is experiencing winter season, the duration of night is very long, and the day time hours are very less. In line 4, ‘they’ refers to the people who live in this region. The poet says that the duration of the night time is so long that the people cannot sleep them through. If they go to bed, take a few hours of sleep and then, they wake up, it is still night time. He wants to emphasize on the fact that the duration of the night is very long. </a:t>
            </a:r>
          </a:p>
          <a:p>
            <a:pPr marL="0" indent="0" algn="just">
              <a:lnSpc>
                <a:spcPct val="200000"/>
              </a:lnSpc>
              <a:buNone/>
            </a:pPr>
            <a:r>
              <a:rPr lang="en-US" sz="2000" dirty="0">
                <a:latin typeface="Arial" pitchFamily="34" charset="0"/>
                <a:cs typeface="Arial" pitchFamily="34" charset="0"/>
              </a:rPr>
              <a:t> </a:t>
            </a:r>
          </a:p>
          <a:p>
            <a:pPr marL="0" indent="0" algn="just">
              <a:lnSpc>
                <a:spcPct val="200000"/>
              </a:lnSpc>
              <a:buNone/>
            </a:pP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9453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FF0000"/>
                </a:solidFill>
              </a:rPr>
              <a:t>Stanza-2</a:t>
            </a:r>
            <a:endParaRPr lang="en-US" b="1" dirty="0">
              <a:solidFill>
                <a:srgbClr val="FF0000"/>
              </a:solidFill>
            </a:endParaRPr>
          </a:p>
        </p:txBody>
      </p:sp>
      <p:sp>
        <p:nvSpPr>
          <p:cNvPr id="3" name="Content Placeholder 2"/>
          <p:cNvSpPr>
            <a:spLocks noGrp="1"/>
          </p:cNvSpPr>
          <p:nvPr>
            <p:ph idx="1"/>
          </p:nvPr>
        </p:nvSpPr>
        <p:spPr>
          <a:xfrm>
            <a:off x="76200" y="1066800"/>
            <a:ext cx="8839200" cy="5486400"/>
          </a:xfrm>
        </p:spPr>
        <p:txBody>
          <a:bodyPr>
            <a:normAutofit/>
          </a:bodyPr>
          <a:lstStyle/>
          <a:p>
            <a:pPr algn="just">
              <a:lnSpc>
                <a:spcPct val="200000"/>
              </a:lnSpc>
            </a:pPr>
            <a:r>
              <a:rPr lang="en-US" sz="2000" dirty="0">
                <a:latin typeface="Arial" pitchFamily="34" charset="0"/>
                <a:cs typeface="Arial" pitchFamily="34" charset="0"/>
              </a:rPr>
              <a:t>The Northland region experiences severe cold conditions. It is a snowy area. The reindeer is an animal which is found in this polar region. People tie the reindeers to sledges and then the reindeers pull the sledges. He adds that the children look like young ones of a bear because they wear funny looking clothes made of fur which is like the furry skin of a bear.</a:t>
            </a:r>
          </a:p>
          <a:p>
            <a:pPr algn="just">
              <a:lnSpc>
                <a:spcPct val="200000"/>
              </a:lnSpc>
            </a:pPr>
            <a:endParaRPr lang="en-US" sz="2000" dirty="0">
              <a:latin typeface="Arial" pitchFamily="34" charset="0"/>
              <a:cs typeface="Arial" pitchFamily="34" charset="0"/>
            </a:endParaRPr>
          </a:p>
          <a:p>
            <a:pPr algn="just">
              <a:lnSpc>
                <a:spcPct val="200000"/>
              </a:lnSpc>
            </a:pPr>
            <a:endParaRPr lang="en-US" sz="2000" dirty="0">
              <a:latin typeface="Arial" pitchFamily="34" charset="0"/>
              <a:cs typeface="Arial" pitchFamily="34" charset="0"/>
            </a:endParaRPr>
          </a:p>
          <a:p>
            <a:pPr algn="just">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560945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1375</Words>
  <Application>Microsoft Office PowerPoint</Application>
  <PresentationFormat>On-screen Show (4:3)</PresentationFormat>
  <Paragraphs>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Introduction</vt:lpstr>
      <vt:lpstr>Summary</vt:lpstr>
      <vt:lpstr>Words Meaning</vt:lpstr>
      <vt:lpstr>Words Meaning</vt:lpstr>
      <vt:lpstr>Stanza-1</vt:lpstr>
      <vt:lpstr>Stanza-2</vt:lpstr>
      <vt:lpstr>Stanza-3</vt:lpstr>
      <vt:lpstr>Stanza-4</vt:lpstr>
      <vt:lpstr>Stanza-5</vt:lpstr>
      <vt:lpstr>Stanza-6</vt:lpstr>
      <vt:lpstr>Stanza-7</vt:lpstr>
      <vt:lpstr>Stanza-8</vt:lpstr>
      <vt:lpstr>Stanza-9</vt:lpstr>
      <vt:lpstr>Stanza-10</vt:lpstr>
      <vt:lpstr>Stanza-11</vt:lpstr>
      <vt:lpstr>Stanza-12</vt:lpstr>
      <vt:lpstr>Stanza-13</vt:lpstr>
      <vt:lpstr>Stanza-14</vt:lpstr>
      <vt:lpstr>Stanza-15</vt:lpstr>
      <vt:lpstr>Stanza-16</vt:lpstr>
      <vt:lpstr>Figures of Speech/Poetic Devices</vt:lpstr>
      <vt:lpstr>PowerPoint Presentation</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Arun</dc:creator>
  <cp:lastModifiedBy>Arun</cp:lastModifiedBy>
  <cp:revision>8</cp:revision>
  <dcterms:created xsi:type="dcterms:W3CDTF">2006-08-16T00:00:00Z</dcterms:created>
  <dcterms:modified xsi:type="dcterms:W3CDTF">2020-07-22T15:00:56Z</dcterms:modified>
</cp:coreProperties>
</file>